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ags/tag1.xml" ContentType="application/vnd.openxmlformats-officedocument.presentationml.tags+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3.xml" ContentType="application/vnd.openxmlformats-officedocument.theme+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4.xml" ContentType="application/vnd.openxmlformats-officedocument.theme+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theme/theme5.xml" ContentType="application/vnd.openxmlformats-officedocument.theme+xml"/>
  <Override PartName="/ppt/tags/tag2.xml" ContentType="application/vnd.openxmlformats-officedocument.presentationml.tags+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theme/theme6.xml" ContentType="application/vnd.openxmlformats-officedocument.theme+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theme/theme7.xml" ContentType="application/vnd.openxmlformats-officedocument.theme+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theme/theme8.xml" ContentType="application/vnd.openxmlformats-officedocument.theme+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theme/theme9.xml" ContentType="application/vnd.openxmlformats-officedocument.theme+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1" r:id="rId4"/>
    <p:sldMasterId id="2147483676" r:id="rId5"/>
    <p:sldMasterId id="2147483708" r:id="rId6"/>
    <p:sldMasterId id="2147483734" r:id="rId7"/>
    <p:sldMasterId id="2147483766" r:id="rId8"/>
    <p:sldMasterId id="2147483775" r:id="rId9"/>
    <p:sldMasterId id="2147483912" r:id="rId10"/>
    <p:sldMasterId id="2147483938" r:id="rId11"/>
    <p:sldMasterId id="2147483951" r:id="rId12"/>
    <p:sldMasterId id="2147483966" r:id="rId13"/>
  </p:sldMasterIdLst>
  <p:notesMasterIdLst>
    <p:notesMasterId r:id="rId121"/>
  </p:notesMasterIdLst>
  <p:handoutMasterIdLst>
    <p:handoutMasterId r:id="rId122"/>
  </p:handoutMasterIdLst>
  <p:sldIdLst>
    <p:sldId id="698" r:id="rId14"/>
    <p:sldId id="415" r:id="rId15"/>
    <p:sldId id="702" r:id="rId16"/>
    <p:sldId id="759" r:id="rId17"/>
    <p:sldId id="679" r:id="rId18"/>
    <p:sldId id="769" r:id="rId19"/>
    <p:sldId id="749" r:id="rId20"/>
    <p:sldId id="765" r:id="rId21"/>
    <p:sldId id="767" r:id="rId22"/>
    <p:sldId id="727" r:id="rId23"/>
    <p:sldId id="710" r:id="rId24"/>
    <p:sldId id="713" r:id="rId25"/>
    <p:sldId id="715" r:id="rId26"/>
    <p:sldId id="719" r:id="rId27"/>
    <p:sldId id="780" r:id="rId28"/>
    <p:sldId id="781" r:id="rId29"/>
    <p:sldId id="782" r:id="rId30"/>
    <p:sldId id="783" r:id="rId31"/>
    <p:sldId id="784" r:id="rId32"/>
    <p:sldId id="799" r:id="rId33"/>
    <p:sldId id="800" r:id="rId34"/>
    <p:sldId id="819" r:id="rId35"/>
    <p:sldId id="820" r:id="rId36"/>
    <p:sldId id="821" r:id="rId37"/>
    <p:sldId id="822" r:id="rId38"/>
    <p:sldId id="801" r:id="rId39"/>
    <p:sldId id="802" r:id="rId40"/>
    <p:sldId id="823" r:id="rId41"/>
    <p:sldId id="824" r:id="rId42"/>
    <p:sldId id="825" r:id="rId43"/>
    <p:sldId id="826" r:id="rId44"/>
    <p:sldId id="827" r:id="rId45"/>
    <p:sldId id="828" r:id="rId46"/>
    <p:sldId id="803" r:id="rId47"/>
    <p:sldId id="829" r:id="rId48"/>
    <p:sldId id="830" r:id="rId49"/>
    <p:sldId id="831" r:id="rId50"/>
    <p:sldId id="832" r:id="rId51"/>
    <p:sldId id="807" r:id="rId52"/>
    <p:sldId id="808" r:id="rId53"/>
    <p:sldId id="804" r:id="rId54"/>
    <p:sldId id="833" r:id="rId55"/>
    <p:sldId id="805" r:id="rId56"/>
    <p:sldId id="806" r:id="rId57"/>
    <p:sldId id="834" r:id="rId58"/>
    <p:sldId id="835" r:id="rId59"/>
    <p:sldId id="836" r:id="rId60"/>
    <p:sldId id="837" r:id="rId61"/>
    <p:sldId id="838" r:id="rId62"/>
    <p:sldId id="809" r:id="rId63"/>
    <p:sldId id="839" r:id="rId64"/>
    <p:sldId id="840" r:id="rId65"/>
    <p:sldId id="841" r:id="rId66"/>
    <p:sldId id="842" r:id="rId67"/>
    <p:sldId id="810" r:id="rId68"/>
    <p:sldId id="811" r:id="rId69"/>
    <p:sldId id="812" r:id="rId70"/>
    <p:sldId id="813" r:id="rId71"/>
    <p:sldId id="814" r:id="rId72"/>
    <p:sldId id="843" r:id="rId73"/>
    <p:sldId id="844" r:id="rId74"/>
    <p:sldId id="845" r:id="rId75"/>
    <p:sldId id="815" r:id="rId76"/>
    <p:sldId id="846" r:id="rId77"/>
    <p:sldId id="847" r:id="rId78"/>
    <p:sldId id="848" r:id="rId79"/>
    <p:sldId id="849" r:id="rId80"/>
    <p:sldId id="850" r:id="rId81"/>
    <p:sldId id="851" r:id="rId82"/>
    <p:sldId id="852" r:id="rId83"/>
    <p:sldId id="853" r:id="rId84"/>
    <p:sldId id="816" r:id="rId85"/>
    <p:sldId id="817" r:id="rId86"/>
    <p:sldId id="818" r:id="rId87"/>
    <p:sldId id="676" r:id="rId88"/>
    <p:sldId id="546" r:id="rId89"/>
    <p:sldId id="555" r:id="rId90"/>
    <p:sldId id="542" r:id="rId91"/>
    <p:sldId id="543" r:id="rId92"/>
    <p:sldId id="544" r:id="rId93"/>
    <p:sldId id="545" r:id="rId94"/>
    <p:sldId id="547" r:id="rId95"/>
    <p:sldId id="644" r:id="rId96"/>
    <p:sldId id="643" r:id="rId97"/>
    <p:sldId id="548" r:id="rId98"/>
    <p:sldId id="677" r:id="rId99"/>
    <p:sldId id="697" r:id="rId100"/>
    <p:sldId id="647" r:id="rId101"/>
    <p:sldId id="707" r:id="rId102"/>
    <p:sldId id="703" r:id="rId103"/>
    <p:sldId id="704" r:id="rId104"/>
    <p:sldId id="705" r:id="rId105"/>
    <p:sldId id="740" r:id="rId106"/>
    <p:sldId id="570" r:id="rId107"/>
    <p:sldId id="708" r:id="rId108"/>
    <p:sldId id="500" r:id="rId109"/>
    <p:sldId id="502" r:id="rId110"/>
    <p:sldId id="504" r:id="rId111"/>
    <p:sldId id="579" r:id="rId112"/>
    <p:sldId id="574" r:id="rId113"/>
    <p:sldId id="583" r:id="rId114"/>
    <p:sldId id="745" r:id="rId115"/>
    <p:sldId id="580" r:id="rId116"/>
    <p:sldId id="577" r:id="rId117"/>
    <p:sldId id="586" r:id="rId118"/>
    <p:sldId id="587" r:id="rId119"/>
    <p:sldId id="585" r:id="rId120"/>
  </p:sldIdLst>
  <p:sldSz cx="12192000" cy="6858000"/>
  <p:notesSz cx="9296400" cy="7010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structor" id="{24FC40D2-6CBC-46C8-AE6C-07B11C37DD73}">
          <p14:sldIdLst>
            <p14:sldId id="698"/>
            <p14:sldId id="415"/>
            <p14:sldId id="702"/>
          </p14:sldIdLst>
        </p14:section>
        <p14:section name="Intro" id="{B6299881-491D-48E0-BAD1-346BBDF62696}">
          <p14:sldIdLst>
            <p14:sldId id="759"/>
            <p14:sldId id="679"/>
          </p14:sldIdLst>
        </p14:section>
        <p14:section name="Module 04a Recap - DAX Evaluations" id="{74F788C4-A9BB-4958-A619-28799D8F00F4}">
          <p14:sldIdLst>
            <p14:sldId id="769"/>
            <p14:sldId id="749"/>
            <p14:sldId id="765"/>
            <p14:sldId id="767"/>
            <p14:sldId id="727"/>
            <p14:sldId id="710"/>
            <p14:sldId id="713"/>
            <p14:sldId id="715"/>
            <p14:sldId id="719"/>
          </p14:sldIdLst>
        </p14:section>
        <p14:section name="Module 05 - Popular DAX" id="{CEF89AE5-7659-4608-B84A-2389B1FA4587}">
          <p14:sldIdLst>
            <p14:sldId id="780"/>
            <p14:sldId id="781"/>
            <p14:sldId id="782"/>
            <p14:sldId id="783"/>
            <p14:sldId id="784"/>
          </p14:sldIdLst>
        </p14:section>
        <p14:section name="Module 05a - The Basics" id="{DAB05F27-ED2E-42CF-B869-9A9228467A31}">
          <p14:sldIdLst>
            <p14:sldId id="799"/>
            <p14:sldId id="800"/>
            <p14:sldId id="819"/>
            <p14:sldId id="820"/>
            <p14:sldId id="821"/>
            <p14:sldId id="822"/>
            <p14:sldId id="801"/>
            <p14:sldId id="802"/>
            <p14:sldId id="823"/>
            <p14:sldId id="824"/>
            <p14:sldId id="825"/>
            <p14:sldId id="826"/>
            <p14:sldId id="827"/>
            <p14:sldId id="828"/>
            <p14:sldId id="803"/>
            <p14:sldId id="829"/>
            <p14:sldId id="830"/>
            <p14:sldId id="831"/>
            <p14:sldId id="832"/>
          </p14:sldIdLst>
        </p14:section>
        <p14:section name="Module 05a - Demo Basics" id="{2FF198AF-36DC-48AD-A957-F1ACB76EF4D7}">
          <p14:sldIdLst>
            <p14:sldId id="807"/>
          </p14:sldIdLst>
        </p14:section>
        <p14:section name="Module 05b - Super Stars" id="{89A7C4E3-E921-4496-8EEE-2F35EE991445}">
          <p14:sldIdLst>
            <p14:sldId id="808"/>
            <p14:sldId id="804"/>
            <p14:sldId id="833"/>
            <p14:sldId id="805"/>
            <p14:sldId id="806"/>
            <p14:sldId id="834"/>
            <p14:sldId id="835"/>
            <p14:sldId id="836"/>
            <p14:sldId id="837"/>
            <p14:sldId id="838"/>
            <p14:sldId id="809"/>
            <p14:sldId id="839"/>
            <p14:sldId id="840"/>
            <p14:sldId id="841"/>
            <p14:sldId id="842"/>
          </p14:sldIdLst>
        </p14:section>
        <p14:section name="Module 05b - Demo" id="{EDBE44A4-5FAA-4C42-AC4C-06CEBB27EA30}">
          <p14:sldIdLst>
            <p14:sldId id="810"/>
          </p14:sldIdLst>
        </p14:section>
        <p14:section name="Module 05c - Date" id="{31DEF370-7576-4D25-BA5A-C68C064719AF}">
          <p14:sldIdLst>
            <p14:sldId id="811"/>
            <p14:sldId id="812"/>
            <p14:sldId id="813"/>
            <p14:sldId id="814"/>
            <p14:sldId id="843"/>
            <p14:sldId id="844"/>
            <p14:sldId id="845"/>
            <p14:sldId id="815"/>
            <p14:sldId id="846"/>
            <p14:sldId id="847"/>
            <p14:sldId id="848"/>
            <p14:sldId id="849"/>
            <p14:sldId id="850"/>
            <p14:sldId id="851"/>
            <p14:sldId id="852"/>
            <p14:sldId id="853"/>
            <p14:sldId id="816"/>
          </p14:sldIdLst>
        </p14:section>
        <p14:section name="Module 05c - Demo" id="{5FE928E4-024A-474D-BBCC-B5342A16A96B}">
          <p14:sldIdLst>
            <p14:sldId id="817"/>
          </p14:sldIdLst>
        </p14:section>
        <p14:section name="Module 05d - Putting it Together" id="{DC160ACC-51CE-4217-B03C-C0C8F0290D04}">
          <p14:sldIdLst>
            <p14:sldId id="818"/>
          </p14:sldIdLst>
        </p14:section>
        <p14:section name="Module 05x - Time (Hidden)" id="{731678FD-AB49-4EC6-BB54-9B1781E854E7}">
          <p14:sldIdLst>
            <p14:sldId id="676"/>
            <p14:sldId id="546"/>
            <p14:sldId id="555"/>
            <p14:sldId id="542"/>
            <p14:sldId id="543"/>
            <p14:sldId id="544"/>
            <p14:sldId id="545"/>
            <p14:sldId id="547"/>
            <p14:sldId id="644"/>
            <p14:sldId id="643"/>
            <p14:sldId id="548"/>
            <p14:sldId id="677"/>
            <p14:sldId id="697"/>
            <p14:sldId id="647"/>
          </p14:sldIdLst>
        </p14:section>
        <p14:section name="Appendix (Hidden)" id="{D6071E4D-BB61-4AB8-A6CF-2B923B7EA1D4}">
          <p14:sldIdLst>
            <p14:sldId id="707"/>
            <p14:sldId id="703"/>
            <p14:sldId id="704"/>
            <p14:sldId id="705"/>
            <p14:sldId id="740"/>
            <p14:sldId id="570"/>
            <p14:sldId id="708"/>
            <p14:sldId id="500"/>
            <p14:sldId id="502"/>
            <p14:sldId id="504"/>
            <p14:sldId id="579"/>
            <p14:sldId id="574"/>
            <p14:sldId id="583"/>
            <p14:sldId id="745"/>
            <p14:sldId id="580"/>
            <p14:sldId id="577"/>
            <p14:sldId id="586"/>
            <p14:sldId id="587"/>
            <p14:sldId id="585"/>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8"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C812"/>
    <a:srgbClr val="EAEAEA"/>
    <a:srgbClr val="505050"/>
    <a:srgbClr val="8DC63F"/>
    <a:srgbClr val="76767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867" autoAdjust="0"/>
    <p:restoredTop sz="62637" autoAdjust="0"/>
  </p:normalViewPr>
  <p:slideViewPr>
    <p:cSldViewPr snapToGrid="0">
      <p:cViewPr varScale="1">
        <p:scale>
          <a:sx n="65" d="100"/>
          <a:sy n="65" d="100"/>
        </p:scale>
        <p:origin x="2508" y="66"/>
      </p:cViewPr>
      <p:guideLst/>
    </p:cSldViewPr>
  </p:slideViewPr>
  <p:notesTextViewPr>
    <p:cViewPr>
      <p:scale>
        <a:sx n="3" d="2"/>
        <a:sy n="3" d="2"/>
      </p:scale>
      <p:origin x="0" y="0"/>
    </p:cViewPr>
  </p:notesTextViewPr>
  <p:sorterViewPr>
    <p:cViewPr>
      <p:scale>
        <a:sx n="33" d="100"/>
        <a:sy n="33" d="100"/>
      </p:scale>
      <p:origin x="0" y="-2226"/>
    </p:cViewPr>
  </p:sorterViewPr>
  <p:notesViewPr>
    <p:cSldViewPr snapToGrid="0">
      <p:cViewPr varScale="1">
        <p:scale>
          <a:sx n="46" d="100"/>
          <a:sy n="46" d="100"/>
        </p:scale>
        <p:origin x="2670" y="18"/>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3.xml"/><Relationship Id="rId117" Type="http://schemas.openxmlformats.org/officeDocument/2006/relationships/slide" Target="slides/slide104.xml"/><Relationship Id="rId21" Type="http://schemas.openxmlformats.org/officeDocument/2006/relationships/slide" Target="slides/slide8.xml"/><Relationship Id="rId42" Type="http://schemas.openxmlformats.org/officeDocument/2006/relationships/slide" Target="slides/slide29.xml"/><Relationship Id="rId47" Type="http://schemas.openxmlformats.org/officeDocument/2006/relationships/slide" Target="slides/slide34.xml"/><Relationship Id="rId63" Type="http://schemas.openxmlformats.org/officeDocument/2006/relationships/slide" Target="slides/slide50.xml"/><Relationship Id="rId68" Type="http://schemas.openxmlformats.org/officeDocument/2006/relationships/slide" Target="slides/slide55.xml"/><Relationship Id="rId84" Type="http://schemas.openxmlformats.org/officeDocument/2006/relationships/slide" Target="slides/slide71.xml"/><Relationship Id="rId89" Type="http://schemas.openxmlformats.org/officeDocument/2006/relationships/slide" Target="slides/slide76.xml"/><Relationship Id="rId112" Type="http://schemas.openxmlformats.org/officeDocument/2006/relationships/slide" Target="slides/slide99.xml"/><Relationship Id="rId16" Type="http://schemas.openxmlformats.org/officeDocument/2006/relationships/slide" Target="slides/slide3.xml"/><Relationship Id="rId107" Type="http://schemas.openxmlformats.org/officeDocument/2006/relationships/slide" Target="slides/slide94.xml"/><Relationship Id="rId11" Type="http://schemas.openxmlformats.org/officeDocument/2006/relationships/slideMaster" Target="slideMasters/slideMaster8.xml"/><Relationship Id="rId32" Type="http://schemas.openxmlformats.org/officeDocument/2006/relationships/slide" Target="slides/slide19.xml"/><Relationship Id="rId37" Type="http://schemas.openxmlformats.org/officeDocument/2006/relationships/slide" Target="slides/slide24.xml"/><Relationship Id="rId53" Type="http://schemas.openxmlformats.org/officeDocument/2006/relationships/slide" Target="slides/slide40.xml"/><Relationship Id="rId58" Type="http://schemas.openxmlformats.org/officeDocument/2006/relationships/slide" Target="slides/slide45.xml"/><Relationship Id="rId74" Type="http://schemas.openxmlformats.org/officeDocument/2006/relationships/slide" Target="slides/slide61.xml"/><Relationship Id="rId79" Type="http://schemas.openxmlformats.org/officeDocument/2006/relationships/slide" Target="slides/slide66.xml"/><Relationship Id="rId102" Type="http://schemas.openxmlformats.org/officeDocument/2006/relationships/slide" Target="slides/slide89.xml"/><Relationship Id="rId123" Type="http://schemas.openxmlformats.org/officeDocument/2006/relationships/commentAuthors" Target="commentAuthors.xml"/><Relationship Id="rId5" Type="http://schemas.openxmlformats.org/officeDocument/2006/relationships/slideMaster" Target="slideMasters/slideMaster2.xml"/><Relationship Id="rId90" Type="http://schemas.openxmlformats.org/officeDocument/2006/relationships/slide" Target="slides/slide77.xml"/><Relationship Id="rId95" Type="http://schemas.openxmlformats.org/officeDocument/2006/relationships/slide" Target="slides/slide82.xml"/><Relationship Id="rId22" Type="http://schemas.openxmlformats.org/officeDocument/2006/relationships/slide" Target="slides/slide9.xml"/><Relationship Id="rId27" Type="http://schemas.openxmlformats.org/officeDocument/2006/relationships/slide" Target="slides/slide14.xml"/><Relationship Id="rId43" Type="http://schemas.openxmlformats.org/officeDocument/2006/relationships/slide" Target="slides/slide30.xml"/><Relationship Id="rId48" Type="http://schemas.openxmlformats.org/officeDocument/2006/relationships/slide" Target="slides/slide35.xml"/><Relationship Id="rId64" Type="http://schemas.openxmlformats.org/officeDocument/2006/relationships/slide" Target="slides/slide51.xml"/><Relationship Id="rId69" Type="http://schemas.openxmlformats.org/officeDocument/2006/relationships/slide" Target="slides/slide56.xml"/><Relationship Id="rId113" Type="http://schemas.openxmlformats.org/officeDocument/2006/relationships/slide" Target="slides/slide100.xml"/><Relationship Id="rId118" Type="http://schemas.openxmlformats.org/officeDocument/2006/relationships/slide" Target="slides/slide105.xml"/><Relationship Id="rId80" Type="http://schemas.openxmlformats.org/officeDocument/2006/relationships/slide" Target="slides/slide67.xml"/><Relationship Id="rId85" Type="http://schemas.openxmlformats.org/officeDocument/2006/relationships/slide" Target="slides/slide72.xml"/><Relationship Id="rId12" Type="http://schemas.openxmlformats.org/officeDocument/2006/relationships/slideMaster" Target="slideMasters/slideMaster9.xml"/><Relationship Id="rId17" Type="http://schemas.openxmlformats.org/officeDocument/2006/relationships/slide" Target="slides/slide4.xml"/><Relationship Id="rId33" Type="http://schemas.openxmlformats.org/officeDocument/2006/relationships/slide" Target="slides/slide20.xml"/><Relationship Id="rId38" Type="http://schemas.openxmlformats.org/officeDocument/2006/relationships/slide" Target="slides/slide25.xml"/><Relationship Id="rId59" Type="http://schemas.openxmlformats.org/officeDocument/2006/relationships/slide" Target="slides/slide46.xml"/><Relationship Id="rId103" Type="http://schemas.openxmlformats.org/officeDocument/2006/relationships/slide" Target="slides/slide90.xml"/><Relationship Id="rId108" Type="http://schemas.openxmlformats.org/officeDocument/2006/relationships/slide" Target="slides/slide95.xml"/><Relationship Id="rId124" Type="http://schemas.openxmlformats.org/officeDocument/2006/relationships/presProps" Target="presProps.xml"/><Relationship Id="rId54" Type="http://schemas.openxmlformats.org/officeDocument/2006/relationships/slide" Target="slides/slide41.xml"/><Relationship Id="rId70" Type="http://schemas.openxmlformats.org/officeDocument/2006/relationships/slide" Target="slides/slide57.xml"/><Relationship Id="rId75" Type="http://schemas.openxmlformats.org/officeDocument/2006/relationships/slide" Target="slides/slide62.xml"/><Relationship Id="rId91" Type="http://schemas.openxmlformats.org/officeDocument/2006/relationships/slide" Target="slides/slide78.xml"/><Relationship Id="rId96" Type="http://schemas.openxmlformats.org/officeDocument/2006/relationships/slide" Target="slides/slide83.xml"/><Relationship Id="rId1" Type="http://schemas.openxmlformats.org/officeDocument/2006/relationships/customXml" Target="../customXml/item1.xml"/><Relationship Id="rId6" Type="http://schemas.openxmlformats.org/officeDocument/2006/relationships/slideMaster" Target="slideMasters/slideMaster3.xml"/><Relationship Id="rId23" Type="http://schemas.openxmlformats.org/officeDocument/2006/relationships/slide" Target="slides/slide10.xml"/><Relationship Id="rId28" Type="http://schemas.openxmlformats.org/officeDocument/2006/relationships/slide" Target="slides/slide15.xml"/><Relationship Id="rId49" Type="http://schemas.openxmlformats.org/officeDocument/2006/relationships/slide" Target="slides/slide36.xml"/><Relationship Id="rId114" Type="http://schemas.openxmlformats.org/officeDocument/2006/relationships/slide" Target="slides/slide101.xml"/><Relationship Id="rId119" Type="http://schemas.openxmlformats.org/officeDocument/2006/relationships/slide" Target="slides/slide106.xml"/><Relationship Id="rId44" Type="http://schemas.openxmlformats.org/officeDocument/2006/relationships/slide" Target="slides/slide31.xml"/><Relationship Id="rId60" Type="http://schemas.openxmlformats.org/officeDocument/2006/relationships/slide" Target="slides/slide47.xml"/><Relationship Id="rId65" Type="http://schemas.openxmlformats.org/officeDocument/2006/relationships/slide" Target="slides/slide52.xml"/><Relationship Id="rId81" Type="http://schemas.openxmlformats.org/officeDocument/2006/relationships/slide" Target="slides/slide68.xml"/><Relationship Id="rId86" Type="http://schemas.openxmlformats.org/officeDocument/2006/relationships/slide" Target="slides/slide73.xml"/><Relationship Id="rId13" Type="http://schemas.openxmlformats.org/officeDocument/2006/relationships/slideMaster" Target="slideMasters/slideMaster10.xml"/><Relationship Id="rId18" Type="http://schemas.openxmlformats.org/officeDocument/2006/relationships/slide" Target="slides/slide5.xml"/><Relationship Id="rId39" Type="http://schemas.openxmlformats.org/officeDocument/2006/relationships/slide" Target="slides/slide26.xml"/><Relationship Id="rId109" Type="http://schemas.openxmlformats.org/officeDocument/2006/relationships/slide" Target="slides/slide96.xml"/><Relationship Id="rId34" Type="http://schemas.openxmlformats.org/officeDocument/2006/relationships/slide" Target="slides/slide21.xml"/><Relationship Id="rId50" Type="http://schemas.openxmlformats.org/officeDocument/2006/relationships/slide" Target="slides/slide37.xml"/><Relationship Id="rId55" Type="http://schemas.openxmlformats.org/officeDocument/2006/relationships/slide" Target="slides/slide42.xml"/><Relationship Id="rId76" Type="http://schemas.openxmlformats.org/officeDocument/2006/relationships/slide" Target="slides/slide63.xml"/><Relationship Id="rId97" Type="http://schemas.openxmlformats.org/officeDocument/2006/relationships/slide" Target="slides/slide84.xml"/><Relationship Id="rId104" Type="http://schemas.openxmlformats.org/officeDocument/2006/relationships/slide" Target="slides/slide91.xml"/><Relationship Id="rId120" Type="http://schemas.openxmlformats.org/officeDocument/2006/relationships/slide" Target="slides/slide107.xml"/><Relationship Id="rId125" Type="http://schemas.openxmlformats.org/officeDocument/2006/relationships/viewProps" Target="viewProps.xml"/><Relationship Id="rId7" Type="http://schemas.openxmlformats.org/officeDocument/2006/relationships/slideMaster" Target="slideMasters/slideMaster4.xml"/><Relationship Id="rId71" Type="http://schemas.openxmlformats.org/officeDocument/2006/relationships/slide" Target="slides/slide58.xml"/><Relationship Id="rId92" Type="http://schemas.openxmlformats.org/officeDocument/2006/relationships/slide" Target="slides/slide79.xml"/><Relationship Id="rId2" Type="http://schemas.openxmlformats.org/officeDocument/2006/relationships/customXml" Target="../customXml/item2.xml"/><Relationship Id="rId29" Type="http://schemas.openxmlformats.org/officeDocument/2006/relationships/slide" Target="slides/slide16.xml"/><Relationship Id="rId24" Type="http://schemas.openxmlformats.org/officeDocument/2006/relationships/slide" Target="slides/slide11.xml"/><Relationship Id="rId40" Type="http://schemas.openxmlformats.org/officeDocument/2006/relationships/slide" Target="slides/slide27.xml"/><Relationship Id="rId45" Type="http://schemas.openxmlformats.org/officeDocument/2006/relationships/slide" Target="slides/slide32.xml"/><Relationship Id="rId66" Type="http://schemas.openxmlformats.org/officeDocument/2006/relationships/slide" Target="slides/slide53.xml"/><Relationship Id="rId87" Type="http://schemas.openxmlformats.org/officeDocument/2006/relationships/slide" Target="slides/slide74.xml"/><Relationship Id="rId110" Type="http://schemas.openxmlformats.org/officeDocument/2006/relationships/slide" Target="slides/slide97.xml"/><Relationship Id="rId115" Type="http://schemas.openxmlformats.org/officeDocument/2006/relationships/slide" Target="slides/slide102.xml"/><Relationship Id="rId61" Type="http://schemas.openxmlformats.org/officeDocument/2006/relationships/slide" Target="slides/slide48.xml"/><Relationship Id="rId82" Type="http://schemas.openxmlformats.org/officeDocument/2006/relationships/slide" Target="slides/slide69.xml"/><Relationship Id="rId19" Type="http://schemas.openxmlformats.org/officeDocument/2006/relationships/slide" Target="slides/slide6.xml"/><Relationship Id="rId14" Type="http://schemas.openxmlformats.org/officeDocument/2006/relationships/slide" Target="slides/slide1.xml"/><Relationship Id="rId30" Type="http://schemas.openxmlformats.org/officeDocument/2006/relationships/slide" Target="slides/slide17.xml"/><Relationship Id="rId35" Type="http://schemas.openxmlformats.org/officeDocument/2006/relationships/slide" Target="slides/slide22.xml"/><Relationship Id="rId56" Type="http://schemas.openxmlformats.org/officeDocument/2006/relationships/slide" Target="slides/slide43.xml"/><Relationship Id="rId77" Type="http://schemas.openxmlformats.org/officeDocument/2006/relationships/slide" Target="slides/slide64.xml"/><Relationship Id="rId100" Type="http://schemas.openxmlformats.org/officeDocument/2006/relationships/slide" Target="slides/slide87.xml"/><Relationship Id="rId105" Type="http://schemas.openxmlformats.org/officeDocument/2006/relationships/slide" Target="slides/slide92.xml"/><Relationship Id="rId126" Type="http://schemas.openxmlformats.org/officeDocument/2006/relationships/theme" Target="theme/theme1.xml"/><Relationship Id="rId8" Type="http://schemas.openxmlformats.org/officeDocument/2006/relationships/slideMaster" Target="slideMasters/slideMaster5.xml"/><Relationship Id="rId51" Type="http://schemas.openxmlformats.org/officeDocument/2006/relationships/slide" Target="slides/slide38.xml"/><Relationship Id="rId72" Type="http://schemas.openxmlformats.org/officeDocument/2006/relationships/slide" Target="slides/slide59.xml"/><Relationship Id="rId93" Type="http://schemas.openxmlformats.org/officeDocument/2006/relationships/slide" Target="slides/slide80.xml"/><Relationship Id="rId98" Type="http://schemas.openxmlformats.org/officeDocument/2006/relationships/slide" Target="slides/slide85.xml"/><Relationship Id="rId121" Type="http://schemas.openxmlformats.org/officeDocument/2006/relationships/notesMaster" Target="notesMasters/notesMaster1.xml"/><Relationship Id="rId3" Type="http://schemas.openxmlformats.org/officeDocument/2006/relationships/customXml" Target="../customXml/item3.xml"/><Relationship Id="rId25" Type="http://schemas.openxmlformats.org/officeDocument/2006/relationships/slide" Target="slides/slide12.xml"/><Relationship Id="rId46" Type="http://schemas.openxmlformats.org/officeDocument/2006/relationships/slide" Target="slides/slide33.xml"/><Relationship Id="rId67" Type="http://schemas.openxmlformats.org/officeDocument/2006/relationships/slide" Target="slides/slide54.xml"/><Relationship Id="rId116" Type="http://schemas.openxmlformats.org/officeDocument/2006/relationships/slide" Target="slides/slide103.xml"/><Relationship Id="rId20" Type="http://schemas.openxmlformats.org/officeDocument/2006/relationships/slide" Target="slides/slide7.xml"/><Relationship Id="rId41" Type="http://schemas.openxmlformats.org/officeDocument/2006/relationships/slide" Target="slides/slide28.xml"/><Relationship Id="rId62" Type="http://schemas.openxmlformats.org/officeDocument/2006/relationships/slide" Target="slides/slide49.xml"/><Relationship Id="rId83" Type="http://schemas.openxmlformats.org/officeDocument/2006/relationships/slide" Target="slides/slide70.xml"/><Relationship Id="rId88" Type="http://schemas.openxmlformats.org/officeDocument/2006/relationships/slide" Target="slides/slide75.xml"/><Relationship Id="rId111" Type="http://schemas.openxmlformats.org/officeDocument/2006/relationships/slide" Target="slides/slide98.xml"/><Relationship Id="rId15" Type="http://schemas.openxmlformats.org/officeDocument/2006/relationships/slide" Target="slides/slide2.xml"/><Relationship Id="rId36" Type="http://schemas.openxmlformats.org/officeDocument/2006/relationships/slide" Target="slides/slide23.xml"/><Relationship Id="rId57" Type="http://schemas.openxmlformats.org/officeDocument/2006/relationships/slide" Target="slides/slide44.xml"/><Relationship Id="rId106" Type="http://schemas.openxmlformats.org/officeDocument/2006/relationships/slide" Target="slides/slide93.xml"/><Relationship Id="rId127" Type="http://schemas.openxmlformats.org/officeDocument/2006/relationships/tableStyles" Target="tableStyles.xml"/><Relationship Id="rId10" Type="http://schemas.openxmlformats.org/officeDocument/2006/relationships/slideMaster" Target="slideMasters/slideMaster7.xml"/><Relationship Id="rId31" Type="http://schemas.openxmlformats.org/officeDocument/2006/relationships/slide" Target="slides/slide18.xml"/><Relationship Id="rId52" Type="http://schemas.openxmlformats.org/officeDocument/2006/relationships/slide" Target="slides/slide39.xml"/><Relationship Id="rId73" Type="http://schemas.openxmlformats.org/officeDocument/2006/relationships/slide" Target="slides/slide60.xml"/><Relationship Id="rId78" Type="http://schemas.openxmlformats.org/officeDocument/2006/relationships/slide" Target="slides/slide65.xml"/><Relationship Id="rId94" Type="http://schemas.openxmlformats.org/officeDocument/2006/relationships/slide" Target="slides/slide81.xml"/><Relationship Id="rId99" Type="http://schemas.openxmlformats.org/officeDocument/2006/relationships/slide" Target="slides/slide86.xml"/><Relationship Id="rId101" Type="http://schemas.openxmlformats.org/officeDocument/2006/relationships/slide" Target="slides/slide88.xml"/><Relationship Id="rId122"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Master" Target="slideMasters/slideMaster6.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8.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5" y="0"/>
            <a:ext cx="4029282" cy="351957"/>
          </a:xfrm>
          <a:prstGeom prst="rect">
            <a:avLst/>
          </a:prstGeom>
        </p:spPr>
        <p:txBody>
          <a:bodyPr vert="horz" lIns="91413" tIns="45706" rIns="91413" bIns="45706" rtlCol="0"/>
          <a:lstStyle>
            <a:lvl1pPr algn="l">
              <a:defRPr sz="1200"/>
            </a:lvl1pPr>
          </a:lstStyle>
          <a:p>
            <a:endParaRPr lang="en-US" dirty="0"/>
          </a:p>
        </p:txBody>
      </p:sp>
      <p:sp>
        <p:nvSpPr>
          <p:cNvPr id="3" name="Date Placeholder 2"/>
          <p:cNvSpPr>
            <a:spLocks noGrp="1"/>
          </p:cNvSpPr>
          <p:nvPr>
            <p:ph type="dt" sz="quarter" idx="1"/>
          </p:nvPr>
        </p:nvSpPr>
        <p:spPr>
          <a:xfrm>
            <a:off x="5265017" y="0"/>
            <a:ext cx="4029282" cy="351957"/>
          </a:xfrm>
          <a:prstGeom prst="rect">
            <a:avLst/>
          </a:prstGeom>
        </p:spPr>
        <p:txBody>
          <a:bodyPr vert="horz" lIns="91413" tIns="45706" rIns="91413" bIns="45706" rtlCol="0"/>
          <a:lstStyle>
            <a:lvl1pPr algn="r">
              <a:defRPr sz="1200"/>
            </a:lvl1pPr>
          </a:lstStyle>
          <a:p>
            <a:fld id="{BF84AC64-7269-4508-967D-1601EF61931B}" type="datetimeFigureOut">
              <a:rPr lang="en-US" smtClean="0"/>
              <a:t>9/18/2018</a:t>
            </a:fld>
            <a:endParaRPr lang="en-US" dirty="0"/>
          </a:p>
        </p:txBody>
      </p:sp>
      <p:sp>
        <p:nvSpPr>
          <p:cNvPr id="4" name="Footer Placeholder 3"/>
          <p:cNvSpPr>
            <a:spLocks noGrp="1"/>
          </p:cNvSpPr>
          <p:nvPr>
            <p:ph type="ftr" sz="quarter" idx="2"/>
          </p:nvPr>
        </p:nvSpPr>
        <p:spPr>
          <a:xfrm>
            <a:off x="5" y="6482466"/>
            <a:ext cx="4029282" cy="351957"/>
          </a:xfrm>
          <a:prstGeom prst="rect">
            <a:avLst/>
          </a:prstGeom>
        </p:spPr>
        <p:txBody>
          <a:bodyPr vert="horz" lIns="91413" tIns="45706" rIns="91413" bIns="45706" rtlCol="0" anchor="b"/>
          <a:lstStyle>
            <a:lvl1pPr algn="l">
              <a:defRPr sz="1200"/>
            </a:lvl1pPr>
          </a:lstStyle>
          <a:p>
            <a:endParaRPr lang="en-US" dirty="0"/>
          </a:p>
        </p:txBody>
      </p:sp>
      <p:sp>
        <p:nvSpPr>
          <p:cNvPr id="5" name="Slide Number Placeholder 4"/>
          <p:cNvSpPr>
            <a:spLocks noGrp="1"/>
          </p:cNvSpPr>
          <p:nvPr>
            <p:ph type="sldNum" sz="quarter" idx="3"/>
          </p:nvPr>
        </p:nvSpPr>
        <p:spPr>
          <a:xfrm>
            <a:off x="5265017" y="6482464"/>
            <a:ext cx="4029282" cy="351957"/>
          </a:xfrm>
          <a:prstGeom prst="rect">
            <a:avLst/>
          </a:prstGeom>
        </p:spPr>
        <p:txBody>
          <a:bodyPr vert="horz" lIns="91413" tIns="45706" rIns="91413" bIns="45706" rtlCol="0" anchor="b"/>
          <a:lstStyle>
            <a:lvl1pPr algn="r">
              <a:defRPr sz="1200"/>
            </a:lvl1pPr>
          </a:lstStyle>
          <a:p>
            <a:fld id="{C603B260-5D82-4425-914C-83D94BF7FFFE}" type="slidenum">
              <a:rPr lang="en-US" smtClean="0"/>
              <a:t>‹#›</a:t>
            </a:fld>
            <a:endParaRPr lang="en-US" dirty="0"/>
          </a:p>
        </p:txBody>
      </p:sp>
    </p:spTree>
    <p:extLst>
      <p:ext uri="{BB962C8B-B14F-4D97-AF65-F5344CB8AC3E}">
        <p14:creationId xmlns:p14="http://schemas.microsoft.com/office/powerpoint/2010/main" val="3796158991"/>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2"/>
            <a:ext cx="4028440" cy="351737"/>
          </a:xfrm>
          <a:prstGeom prst="rect">
            <a:avLst/>
          </a:prstGeom>
        </p:spPr>
        <p:txBody>
          <a:bodyPr vert="horz" lIns="93149" tIns="46576" rIns="93149" bIns="46576" rtlCol="0"/>
          <a:lstStyle>
            <a:lvl1pPr algn="l">
              <a:defRPr sz="1200"/>
            </a:lvl1pPr>
          </a:lstStyle>
          <a:p>
            <a:endParaRPr lang="en-US" dirty="0"/>
          </a:p>
        </p:txBody>
      </p:sp>
      <p:sp>
        <p:nvSpPr>
          <p:cNvPr id="4" name="Slide Image Placeholder 3"/>
          <p:cNvSpPr>
            <a:spLocks noGrp="1" noRot="1" noChangeAspect="1"/>
          </p:cNvSpPr>
          <p:nvPr>
            <p:ph type="sldImg" idx="2"/>
          </p:nvPr>
        </p:nvSpPr>
        <p:spPr>
          <a:xfrm>
            <a:off x="2546350" y="876300"/>
            <a:ext cx="4203700" cy="2365375"/>
          </a:xfrm>
          <a:prstGeom prst="rect">
            <a:avLst/>
          </a:prstGeom>
          <a:noFill/>
          <a:ln w="12700">
            <a:solidFill>
              <a:prstClr val="black"/>
            </a:solidFill>
          </a:ln>
        </p:spPr>
        <p:txBody>
          <a:bodyPr vert="horz" lIns="93149" tIns="46576" rIns="93149" bIns="46576" rtlCol="0" anchor="ctr"/>
          <a:lstStyle/>
          <a:p>
            <a:endParaRPr lang="en-US" dirty="0"/>
          </a:p>
        </p:txBody>
      </p:sp>
      <p:sp>
        <p:nvSpPr>
          <p:cNvPr id="5" name="Notes Placeholder 4"/>
          <p:cNvSpPr>
            <a:spLocks noGrp="1"/>
          </p:cNvSpPr>
          <p:nvPr>
            <p:ph type="body" sz="quarter" idx="3"/>
          </p:nvPr>
        </p:nvSpPr>
        <p:spPr>
          <a:xfrm>
            <a:off x="929641" y="3373757"/>
            <a:ext cx="7437120" cy="2760345"/>
          </a:xfrm>
          <a:prstGeom prst="rect">
            <a:avLst/>
          </a:prstGeom>
        </p:spPr>
        <p:txBody>
          <a:bodyPr vert="horz" lIns="93149" tIns="46576" rIns="93149" bIns="46576"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658665"/>
            <a:ext cx="4028440" cy="351736"/>
          </a:xfrm>
          <a:prstGeom prst="rect">
            <a:avLst/>
          </a:prstGeom>
        </p:spPr>
        <p:txBody>
          <a:bodyPr vert="horz" lIns="93149" tIns="46576" rIns="93149" bIns="46576" rtlCol="0" anchor="b"/>
          <a:lstStyle>
            <a:lvl1pPr algn="l">
              <a:defRPr sz="1200"/>
            </a:lvl1pPr>
          </a:lstStyle>
          <a:p>
            <a:r>
              <a:rPr lang="en-US" dirty="0"/>
              <a:t>Version:March_2017</a:t>
            </a:r>
          </a:p>
        </p:txBody>
      </p:sp>
      <p:sp>
        <p:nvSpPr>
          <p:cNvPr id="7" name="Slide Number Placeholder 6"/>
          <p:cNvSpPr>
            <a:spLocks noGrp="1"/>
          </p:cNvSpPr>
          <p:nvPr>
            <p:ph type="sldNum" sz="quarter" idx="5"/>
          </p:nvPr>
        </p:nvSpPr>
        <p:spPr>
          <a:xfrm>
            <a:off x="5265809" y="6658665"/>
            <a:ext cx="4028440" cy="351736"/>
          </a:xfrm>
          <a:prstGeom prst="rect">
            <a:avLst/>
          </a:prstGeom>
        </p:spPr>
        <p:txBody>
          <a:bodyPr vert="horz" lIns="93149" tIns="46576" rIns="93149" bIns="46576" rtlCol="0" anchor="b"/>
          <a:lstStyle>
            <a:lvl1pPr algn="r">
              <a:defRPr sz="1200"/>
            </a:lvl1pPr>
          </a:lstStyle>
          <a:p>
            <a:fld id="{24F2286A-233C-471D-BDF9-24A775565FE1}" type="slidenum">
              <a:rPr lang="en-US" smtClean="0"/>
              <a:t>‹#›</a:t>
            </a:fld>
            <a:endParaRPr lang="en-US" dirty="0"/>
          </a:p>
        </p:txBody>
      </p:sp>
    </p:spTree>
    <p:extLst>
      <p:ext uri="{BB962C8B-B14F-4D97-AF65-F5344CB8AC3E}">
        <p14:creationId xmlns:p14="http://schemas.microsoft.com/office/powerpoint/2010/main" val="2416887067"/>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Changes:</a:t>
            </a:r>
          </a:p>
          <a:p>
            <a:r>
              <a:rPr lang="en-US" baseline="0" dirty="0"/>
              <a:t>Removed all M and C notations for measures and calculated columns in the formulas and notes</a:t>
            </a:r>
          </a:p>
          <a:p>
            <a:r>
              <a:rPr lang="en-US" baseline="0" dirty="0"/>
              <a:t>Replaced “Advanced DAX” with “data modeling”</a:t>
            </a:r>
          </a:p>
        </p:txBody>
      </p:sp>
      <p:sp>
        <p:nvSpPr>
          <p:cNvPr id="4" name="Slide Number Placeholder 3"/>
          <p:cNvSpPr>
            <a:spLocks noGrp="1"/>
          </p:cNvSpPr>
          <p:nvPr>
            <p:ph type="sldNum" sz="quarter" idx="10"/>
          </p:nvPr>
        </p:nvSpPr>
        <p:spPr/>
        <p:txBody>
          <a:bodyPr/>
          <a:lstStyle/>
          <a:p>
            <a:pPr defTabSz="881390">
              <a:defRPr/>
            </a:pPr>
            <a:fld id="{13329DEA-6433-4493-B9C4-3E0AC755FE5D}" type="slidenum">
              <a:rPr lang="en-US" sz="1700" kern="0">
                <a:solidFill>
                  <a:prstClr val="black"/>
                </a:solidFill>
              </a:rPr>
              <a:pPr defTabSz="881390">
                <a:defRPr/>
              </a:pPr>
              <a:t>1</a:t>
            </a:fld>
            <a:endParaRPr lang="en-US" sz="1700" kern="0">
              <a:solidFill>
                <a:prstClr val="black"/>
              </a:solidFill>
            </a:endParaRPr>
          </a:p>
        </p:txBody>
      </p:sp>
    </p:spTree>
    <p:extLst>
      <p:ext uri="{BB962C8B-B14F-4D97-AF65-F5344CB8AC3E}">
        <p14:creationId xmlns:p14="http://schemas.microsoft.com/office/powerpoint/2010/main" val="2789304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even if you apply a “Device” Slicer to this page, the measure [Desktop Sales] will always show Desktop</a:t>
            </a:r>
          </a:p>
        </p:txBody>
      </p:sp>
    </p:spTree>
    <p:extLst>
      <p:ext uri="{BB962C8B-B14F-4D97-AF65-F5344CB8AC3E}">
        <p14:creationId xmlns:p14="http://schemas.microsoft.com/office/powerpoint/2010/main" val="39846012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Demo:  </a:t>
            </a:r>
            <a:r>
              <a:rPr lang="en-US" dirty="0"/>
              <a:t>Table from “Calculate-Add” report</a:t>
            </a:r>
          </a:p>
          <a:p>
            <a:r>
              <a:rPr lang="en-US" dirty="0"/>
              <a:t>Note the effect that the Year Slicer has on the table (All items change)</a:t>
            </a:r>
          </a:p>
          <a:p>
            <a:r>
              <a:rPr lang="en-US" baseline="0" dirty="0"/>
              <a:t>When the Device Slicer is selected, only “Total Sales” changes. </a:t>
            </a:r>
          </a:p>
          <a:p>
            <a:endParaRPr lang="en-US" baseline="0" dirty="0"/>
          </a:p>
          <a:p>
            <a:r>
              <a:rPr lang="en-US" baseline="0" dirty="0"/>
              <a:t>Filter Context :  Jan + 2015</a:t>
            </a:r>
          </a:p>
          <a:p>
            <a:r>
              <a:rPr lang="en-US" baseline="0" dirty="0"/>
              <a:t>	 Jan + 2015 + Desktop</a:t>
            </a:r>
          </a:p>
          <a:p>
            <a:pPr defTabSz="881390">
              <a:defRPr/>
            </a:pPr>
            <a:r>
              <a:rPr lang="en-US" baseline="0" dirty="0"/>
              <a:t>	 Jan + 2015 + Tablet</a:t>
            </a:r>
          </a:p>
        </p:txBody>
      </p:sp>
    </p:spTree>
    <p:extLst>
      <p:ext uri="{BB962C8B-B14F-4D97-AF65-F5344CB8AC3E}">
        <p14:creationId xmlns:p14="http://schemas.microsoft.com/office/powerpoint/2010/main" val="18310469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DEMO </a:t>
            </a:r>
            <a:r>
              <a:rPr lang="en-US" dirty="0"/>
              <a:t>“Calculate-</a:t>
            </a:r>
            <a:r>
              <a:rPr lang="en-US" baseline="0" dirty="0"/>
              <a:t> Ignore” Tab:</a:t>
            </a:r>
          </a:p>
          <a:p>
            <a:endParaRPr lang="en-US" baseline="0" dirty="0"/>
          </a:p>
          <a:p>
            <a:pPr marL="165261" indent="-165261">
              <a:buFont typeface="Arial" panose="020B0604020202020204" pitchFamily="34" charset="0"/>
              <a:buChar char="•"/>
            </a:pPr>
            <a:r>
              <a:rPr lang="en-US" baseline="0" dirty="0"/>
              <a:t>The table visualization, with each slide, expose the related column</a:t>
            </a:r>
          </a:p>
          <a:p>
            <a:pPr marL="165261" indent="-165261">
              <a:buFont typeface="Arial" panose="020B0604020202020204" pitchFamily="34" charset="0"/>
              <a:buChar char="•"/>
            </a:pPr>
            <a:r>
              <a:rPr lang="en-US" baseline="0" dirty="0"/>
              <a:t>Expose measure called </a:t>
            </a:r>
            <a:r>
              <a:rPr lang="en-US" b="1" baseline="0" dirty="0"/>
              <a:t>[Total Sales All Geo] </a:t>
            </a:r>
            <a:r>
              <a:rPr lang="en-US" baseline="0" dirty="0"/>
              <a:t>– Ignore filter on ANY column from the </a:t>
            </a:r>
            <a:r>
              <a:rPr lang="en-US" baseline="0" dirty="0" err="1"/>
              <a:t>GeographyDim</a:t>
            </a:r>
            <a:r>
              <a:rPr lang="en-US" baseline="0" dirty="0"/>
              <a:t> table, but allows filters from Year </a:t>
            </a:r>
          </a:p>
          <a:p>
            <a:pPr marL="165261" indent="-165261">
              <a:buFont typeface="Arial" panose="020B0604020202020204" pitchFamily="34" charset="0"/>
              <a:buChar char="•"/>
            </a:pPr>
            <a:r>
              <a:rPr lang="en-US" baseline="0" dirty="0"/>
              <a:t>Discuss that this measure can be used to calculate a </a:t>
            </a:r>
            <a:r>
              <a:rPr lang="en-US" b="1" baseline="0" dirty="0"/>
              <a:t>% of Total </a:t>
            </a:r>
            <a:r>
              <a:rPr lang="en-US" baseline="0" dirty="0"/>
              <a:t>measure</a:t>
            </a:r>
          </a:p>
          <a:p>
            <a:endParaRPr lang="en-US" baseline="0" dirty="0"/>
          </a:p>
          <a:p>
            <a:r>
              <a:rPr lang="en-US" b="1" u="sng" dirty="0"/>
              <a:t>DEMO </a:t>
            </a:r>
            <a:r>
              <a:rPr lang="en-US" dirty="0"/>
              <a:t>“Calculate-</a:t>
            </a:r>
            <a:r>
              <a:rPr lang="en-US" baseline="0" dirty="0"/>
              <a:t> Ignore” Tab:</a:t>
            </a:r>
          </a:p>
          <a:p>
            <a:endParaRPr lang="en-US" baseline="0" dirty="0"/>
          </a:p>
          <a:p>
            <a:pPr marL="165261" indent="-165261">
              <a:buFont typeface="Arial" panose="020B0604020202020204" pitchFamily="34" charset="0"/>
              <a:buChar char="•"/>
            </a:pPr>
            <a:r>
              <a:rPr lang="en-US" baseline="0" dirty="0"/>
              <a:t>The table visualization, with each slide, expose the related column</a:t>
            </a:r>
          </a:p>
          <a:p>
            <a:pPr marL="165261" indent="-165261">
              <a:buFont typeface="Arial" panose="020B0604020202020204" pitchFamily="34" charset="0"/>
              <a:buChar char="•"/>
            </a:pPr>
            <a:r>
              <a:rPr lang="en-US" baseline="0" dirty="0"/>
              <a:t>Expose measure called </a:t>
            </a:r>
            <a:r>
              <a:rPr lang="en-US" b="1" baseline="0" dirty="0"/>
              <a:t>[Total Sales All State] </a:t>
            </a:r>
            <a:r>
              <a:rPr lang="en-US" baseline="0" dirty="0"/>
              <a:t>– Ignore filter on the STATE column from the </a:t>
            </a:r>
            <a:r>
              <a:rPr lang="en-US" baseline="0" dirty="0" err="1"/>
              <a:t>GeographyDim</a:t>
            </a:r>
            <a:r>
              <a:rPr lang="en-US" baseline="0" dirty="0"/>
              <a:t> table, but allows filters from Year</a:t>
            </a:r>
          </a:p>
          <a:p>
            <a:pPr marL="165261" indent="-165261">
              <a:buFont typeface="Arial" panose="020B0604020202020204" pitchFamily="34" charset="0"/>
              <a:buChar char="•"/>
            </a:pPr>
            <a:r>
              <a:rPr lang="en-US" baseline="0" dirty="0"/>
              <a:t>Slice on City (Aberdeen is good) </a:t>
            </a:r>
            <a:endParaRPr lang="en-US" dirty="0"/>
          </a:p>
          <a:p>
            <a:endParaRPr lang="en-US" dirty="0"/>
          </a:p>
          <a:p>
            <a:r>
              <a:rPr lang="en-US" b="1" u="sng" dirty="0"/>
              <a:t>DEMO </a:t>
            </a:r>
            <a:r>
              <a:rPr lang="en-US" dirty="0"/>
              <a:t>“Calculate-</a:t>
            </a:r>
            <a:r>
              <a:rPr lang="en-US" baseline="0" dirty="0"/>
              <a:t> Ignore” Tab:</a:t>
            </a:r>
          </a:p>
          <a:p>
            <a:endParaRPr lang="en-US" baseline="0" dirty="0"/>
          </a:p>
          <a:p>
            <a:pPr marL="165261" indent="-165261">
              <a:buFont typeface="Arial" panose="020B0604020202020204" pitchFamily="34" charset="0"/>
              <a:buChar char="•"/>
            </a:pPr>
            <a:r>
              <a:rPr lang="en-US" baseline="0" dirty="0"/>
              <a:t>The table visualization, with each slide, expose the related column</a:t>
            </a:r>
          </a:p>
          <a:p>
            <a:pPr marL="165261" indent="-165261">
              <a:buFont typeface="Arial" panose="020B0604020202020204" pitchFamily="34" charset="0"/>
              <a:buChar char="•"/>
            </a:pPr>
            <a:r>
              <a:rPr lang="en-US" baseline="0" dirty="0"/>
              <a:t>Expose measure called </a:t>
            </a:r>
            <a:r>
              <a:rPr lang="en-US" b="1" baseline="0" dirty="0"/>
              <a:t>[Total Sales All Selected State] </a:t>
            </a:r>
            <a:r>
              <a:rPr lang="en-US" baseline="0" dirty="0"/>
              <a:t>– Ignore filter on the STATE column from the </a:t>
            </a:r>
            <a:r>
              <a:rPr lang="en-US" baseline="0" dirty="0" err="1"/>
              <a:t>GeographyDim</a:t>
            </a:r>
            <a:r>
              <a:rPr lang="en-US" baseline="0" dirty="0"/>
              <a:t> table, but allows filters from Year</a:t>
            </a:r>
          </a:p>
          <a:p>
            <a:pPr marL="165261" indent="-165261">
              <a:buFont typeface="Arial" panose="020B0604020202020204" pitchFamily="34" charset="0"/>
              <a:buChar char="•"/>
            </a:pPr>
            <a:r>
              <a:rPr lang="en-US" baseline="0" dirty="0"/>
              <a:t>Slice on City (Aberdeen is good), then select multiple State, see that the measure now only displays the total for selected states.  </a:t>
            </a:r>
            <a:endParaRPr lang="en-US" dirty="0"/>
          </a:p>
          <a:p>
            <a:endParaRPr lang="en-US" dirty="0"/>
          </a:p>
          <a:p>
            <a:endParaRPr lang="en-US" dirty="0"/>
          </a:p>
        </p:txBody>
      </p:sp>
    </p:spTree>
    <p:extLst>
      <p:ext uri="{BB962C8B-B14F-4D97-AF65-F5344CB8AC3E}">
        <p14:creationId xmlns:p14="http://schemas.microsoft.com/office/powerpoint/2010/main" val="17857812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DEMO </a:t>
            </a:r>
            <a:r>
              <a:rPr lang="en-US" dirty="0"/>
              <a:t>“Calculate-</a:t>
            </a:r>
            <a:r>
              <a:rPr lang="en-US" baseline="0" dirty="0"/>
              <a:t> Update” Tab:</a:t>
            </a:r>
          </a:p>
          <a:p>
            <a:endParaRPr lang="en-US" baseline="0" dirty="0"/>
          </a:p>
          <a:p>
            <a:pPr marL="165261" indent="-165261">
              <a:buFont typeface="Arial" panose="020B0604020202020204" pitchFamily="34" charset="0"/>
              <a:buChar char="•"/>
            </a:pPr>
            <a:r>
              <a:rPr lang="en-US" baseline="0" dirty="0"/>
              <a:t>The measure called </a:t>
            </a:r>
            <a:r>
              <a:rPr lang="en-US" b="1" baseline="0" dirty="0"/>
              <a:t>[2014 Sales] </a:t>
            </a:r>
            <a:r>
              <a:rPr lang="en-US" baseline="0" dirty="0"/>
              <a:t>– Ignores filter on the Year Slicer.</a:t>
            </a:r>
          </a:p>
          <a:p>
            <a:pPr marL="165261" indent="-165261">
              <a:buFont typeface="Arial" panose="020B0604020202020204" pitchFamily="34" charset="0"/>
              <a:buChar char="•"/>
            </a:pPr>
            <a:r>
              <a:rPr lang="en-US" baseline="0" dirty="0"/>
              <a:t>This is different than just using FILTER because </a:t>
            </a:r>
            <a:r>
              <a:rPr lang="en-US" baseline="0" dirty="0" err="1"/>
              <a:t>Calcuate</a:t>
            </a:r>
            <a:r>
              <a:rPr lang="en-US" baseline="0" dirty="0"/>
              <a:t> updates the filter context, FILTER creates a filter Context</a:t>
            </a:r>
          </a:p>
          <a:p>
            <a:pPr marL="165261" indent="-165261">
              <a:buFont typeface="Arial" panose="020B0604020202020204" pitchFamily="34" charset="0"/>
              <a:buChar char="•"/>
            </a:pPr>
            <a:r>
              <a:rPr lang="en-US" baseline="0" dirty="0"/>
              <a:t> </a:t>
            </a:r>
            <a:endParaRPr lang="en-US" dirty="0"/>
          </a:p>
          <a:p>
            <a:endParaRPr lang="en-US" dirty="0"/>
          </a:p>
        </p:txBody>
      </p:sp>
    </p:spTree>
    <p:extLst>
      <p:ext uri="{BB962C8B-B14F-4D97-AF65-F5344CB8AC3E}">
        <p14:creationId xmlns:p14="http://schemas.microsoft.com/office/powerpoint/2010/main" val="2021104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945076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218686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Basic functions can only be known as the “Commons”, or the base functions. These are the ones that do your simple calculations, like SUM or AVERAGE or DIVIDE.</a:t>
            </a:r>
          </a:p>
          <a:p>
            <a:endParaRPr lang="en-US" dirty="0"/>
          </a:p>
          <a:p>
            <a:r>
              <a:rPr lang="en-US" dirty="0"/>
              <a:t>You use these in the more complex functions, and this greatly helps with not redoing the same logic in more complex formulas.</a:t>
            </a:r>
          </a:p>
          <a:p>
            <a:endParaRPr lang="en-US" dirty="0"/>
          </a:p>
          <a:p>
            <a:r>
              <a:rPr lang="en-US" dirty="0"/>
              <a:t>Also ensures reliable data from the start. 	</a:t>
            </a:r>
          </a:p>
        </p:txBody>
      </p:sp>
    </p:spTree>
    <p:extLst>
      <p:ext uri="{BB962C8B-B14F-4D97-AF65-F5344CB8AC3E}">
        <p14:creationId xmlns:p14="http://schemas.microsoft.com/office/powerpoint/2010/main" val="41353607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50" dirty="0"/>
              <a:t>So let’s start with what make ups a DAX function. </a:t>
            </a:r>
          </a:p>
          <a:p>
            <a:endParaRPr lang="en-US" sz="1050" dirty="0"/>
          </a:p>
          <a:p>
            <a:r>
              <a:rPr lang="en-US" sz="1050" dirty="0"/>
              <a:t>Think of DAX functions like a Recipe. Every DAX recipe has required instructions &amp; ingredients. These ingredients are known as parameters. </a:t>
            </a:r>
          </a:p>
          <a:p>
            <a:endParaRPr lang="en-US" sz="1050" dirty="0"/>
          </a:p>
          <a:p>
            <a:r>
              <a:rPr lang="en-US" sz="1050" dirty="0"/>
              <a:t>The parameters, like ingredients, need certain types of input to work correctly. You would never look at a cake recipe and subsite salt for sugar!</a:t>
            </a:r>
          </a:p>
          <a:p>
            <a:endParaRPr lang="en-US" sz="1050" dirty="0"/>
          </a:p>
          <a:p>
            <a:r>
              <a:rPr lang="en-US" sz="1050" dirty="0"/>
              <a:t>Parameters thus can make up a variety of inputs. Some functions need a table expression, a scalar expression, or a true /false.</a:t>
            </a:r>
          </a:p>
          <a:p>
            <a:endParaRPr lang="en-US" sz="1050" dirty="0"/>
          </a:p>
          <a:p>
            <a:r>
              <a:rPr lang="en-US" sz="1050" dirty="0"/>
              <a:t>Also, like a Cake, once you put the parameters in, every </a:t>
            </a:r>
            <a:r>
              <a:rPr lang="en-US" sz="1050" dirty="0" err="1"/>
              <a:t>dax</a:t>
            </a:r>
            <a:r>
              <a:rPr lang="en-US" sz="1050" dirty="0"/>
              <a:t> function (even ones that are nested) return a certain value. </a:t>
            </a:r>
          </a:p>
          <a:p>
            <a:endParaRPr lang="en-US" sz="1050" dirty="0"/>
          </a:p>
          <a:p>
            <a:endParaRPr lang="en-US" sz="1050" dirty="0"/>
          </a:p>
          <a:p>
            <a:r>
              <a:rPr lang="en-US" sz="1050" dirty="0"/>
              <a:t>Parameter Names</a:t>
            </a:r>
          </a:p>
          <a:p>
            <a:r>
              <a:rPr lang="en-US" sz="1050" dirty="0" err="1"/>
              <a:t>Paramter</a:t>
            </a:r>
            <a:r>
              <a:rPr lang="en-US" sz="1050" dirty="0"/>
              <a:t>	Description</a:t>
            </a:r>
          </a:p>
          <a:p>
            <a:r>
              <a:rPr lang="en-US" sz="1050" dirty="0"/>
              <a:t>expression	Any DAX expression that returns a single scalar value, where the expression is to be evaluated multiple times (for each row/context).</a:t>
            </a:r>
          </a:p>
          <a:p>
            <a:r>
              <a:rPr lang="en-US" sz="1050" dirty="0"/>
              <a:t>value	Any DAX expression that returns a single scalar value where the expression is to be evaluated exactly once before all other operations.</a:t>
            </a:r>
          </a:p>
          <a:p>
            <a:r>
              <a:rPr lang="en-US" sz="1050" dirty="0"/>
              <a:t>table	Any DAX expression that returns a table of data.</a:t>
            </a:r>
          </a:p>
          <a:p>
            <a:r>
              <a:rPr lang="en-US" sz="1050" dirty="0" err="1"/>
              <a:t>tableName</a:t>
            </a:r>
            <a:r>
              <a:rPr lang="en-US" sz="1050" dirty="0"/>
              <a:t>	The name of an existing table using standard DAX syntax. It cannot be an expression.</a:t>
            </a:r>
          </a:p>
          <a:p>
            <a:r>
              <a:rPr lang="en-US" sz="1050" dirty="0" err="1"/>
              <a:t>columnName</a:t>
            </a:r>
            <a:r>
              <a:rPr lang="en-US" sz="1050" dirty="0"/>
              <a:t>	The name of an existing column using standard DAX syntax, usually fully qualified. It cannot be an expression.</a:t>
            </a:r>
          </a:p>
          <a:p>
            <a:r>
              <a:rPr lang="en-US" sz="1050" dirty="0"/>
              <a:t>name	A string constant that will be used to provide the name of a new object.</a:t>
            </a:r>
          </a:p>
          <a:p>
            <a:r>
              <a:rPr lang="en-US" sz="1050" dirty="0"/>
              <a:t>order	An enumeration used to determine the sort order.</a:t>
            </a:r>
          </a:p>
          <a:p>
            <a:r>
              <a:rPr lang="en-US" sz="1050" dirty="0"/>
              <a:t>ties	An enumeration used to determine the handling of tie values.</a:t>
            </a:r>
          </a:p>
          <a:p>
            <a:r>
              <a:rPr lang="en-US" sz="1050" dirty="0"/>
              <a:t>type	An enumeration used to determine the data type for </a:t>
            </a:r>
            <a:r>
              <a:rPr lang="en-US" sz="1050" dirty="0" err="1"/>
              <a:t>PathItem</a:t>
            </a:r>
            <a:r>
              <a:rPr lang="en-US" sz="1050" dirty="0"/>
              <a:t> and </a:t>
            </a:r>
            <a:r>
              <a:rPr lang="en-US" sz="1050" dirty="0" err="1"/>
              <a:t>PathItemReverse</a:t>
            </a:r>
            <a:r>
              <a:rPr lang="en-US" sz="1050" dirty="0"/>
              <a:t>.</a:t>
            </a:r>
          </a:p>
        </p:txBody>
      </p:sp>
    </p:spTree>
    <p:extLst>
      <p:ext uri="{BB962C8B-B14F-4D97-AF65-F5344CB8AC3E}">
        <p14:creationId xmlns:p14="http://schemas.microsoft.com/office/powerpoint/2010/main" val="8895308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50" dirty="0"/>
              <a:t>Lets take a look at 2 examples. Basic ones from Excel but we see the ingredients are different form Excel. </a:t>
            </a:r>
          </a:p>
          <a:p>
            <a:endParaRPr lang="en-US" sz="1050" dirty="0"/>
          </a:p>
          <a:p>
            <a:r>
              <a:rPr lang="en-US" sz="1050" dirty="0"/>
              <a:t>For SUM, you can see that all it needs a Column. That’s it. But nothing more or less. It returns the total of that column. This is part why you do not reference single cells, and you do not use SUM in a column. Only a Measure. </a:t>
            </a:r>
          </a:p>
          <a:p>
            <a:endParaRPr lang="en-US" sz="1050" dirty="0"/>
          </a:p>
          <a:p>
            <a:r>
              <a:rPr lang="en-US" sz="1050" dirty="0"/>
              <a:t>SUM always takes a column, that’s it. Returns all numbers contained in the Column</a:t>
            </a:r>
          </a:p>
          <a:p>
            <a:endParaRPr lang="en-US" sz="1050" dirty="0"/>
          </a:p>
          <a:p>
            <a:r>
              <a:rPr lang="en-US" sz="1050" dirty="0"/>
              <a:t>IF works based on a row by row basis. Same as Excel, but the value if true for that row. </a:t>
            </a:r>
          </a:p>
          <a:p>
            <a:endParaRPr lang="en-US" sz="1050" dirty="0"/>
          </a:p>
          <a:p>
            <a:endParaRPr lang="en-US" sz="1050" dirty="0"/>
          </a:p>
          <a:p>
            <a:endParaRPr lang="en-US" sz="1050" dirty="0"/>
          </a:p>
        </p:txBody>
      </p:sp>
    </p:spTree>
    <p:extLst>
      <p:ext uri="{BB962C8B-B14F-4D97-AF65-F5344CB8AC3E}">
        <p14:creationId xmlns:p14="http://schemas.microsoft.com/office/powerpoint/2010/main" val="14425063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50" dirty="0"/>
              <a:t>This brings up the important aspect that DAX functions are not all alike. They do not all return or have the same indented purposes. </a:t>
            </a:r>
          </a:p>
          <a:p>
            <a:endParaRPr lang="en-US" sz="1050" dirty="0"/>
          </a:p>
          <a:p>
            <a:r>
              <a:rPr lang="en-US" sz="1050" dirty="0"/>
              <a:t>If a function needs a table expression, you cannot use SUM for example. You need a function that returns a table. Even if it is virtual. </a:t>
            </a:r>
          </a:p>
          <a:p>
            <a:endParaRPr lang="en-US" sz="1050" dirty="0"/>
          </a:p>
          <a:p>
            <a:r>
              <a:rPr lang="en-US" sz="1050" dirty="0"/>
              <a:t>These base functions are used usually alone, but complex functions are not. </a:t>
            </a:r>
          </a:p>
          <a:p>
            <a:endParaRPr lang="en-US" sz="1050" dirty="0"/>
          </a:p>
          <a:p>
            <a:endParaRPr lang="en-US" sz="1050" dirty="0"/>
          </a:p>
          <a:p>
            <a:r>
              <a:rPr lang="en-US" sz="1050" dirty="0"/>
              <a:t>Examples of a companion function is </a:t>
            </a:r>
            <a:r>
              <a:rPr lang="en-US" sz="1050" dirty="0" err="1"/>
              <a:t>DatesYtD</a:t>
            </a:r>
            <a:r>
              <a:rPr lang="en-US" sz="1050" dirty="0"/>
              <a:t>, or simply just “filtering” a table</a:t>
            </a:r>
          </a:p>
        </p:txBody>
      </p:sp>
    </p:spTree>
    <p:extLst>
      <p:ext uri="{BB962C8B-B14F-4D97-AF65-F5344CB8AC3E}">
        <p14:creationId xmlns:p14="http://schemas.microsoft.com/office/powerpoint/2010/main" val="11360193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baseline="0" dirty="0"/>
              <a:t>Purpose of this presentation: </a:t>
            </a:r>
            <a:r>
              <a:rPr lang="en-US" baseline="0" dirty="0"/>
              <a:t>Power BI Modelling </a:t>
            </a:r>
          </a:p>
          <a:p>
            <a:r>
              <a:rPr lang="en-US" b="1" dirty="0"/>
              <a:t>Target audience:</a:t>
            </a:r>
            <a:r>
              <a:rPr lang="en-US" b="1" baseline="0" dirty="0"/>
              <a:t> </a:t>
            </a:r>
            <a:r>
              <a:rPr lang="en-US" baseline="0" dirty="0"/>
              <a:t>Analysts, Report Builders</a:t>
            </a:r>
          </a:p>
          <a:p>
            <a:endParaRPr lang="en-US" dirty="0"/>
          </a:p>
        </p:txBody>
      </p:sp>
    </p:spTree>
    <p:extLst>
      <p:ext uri="{BB962C8B-B14F-4D97-AF65-F5344CB8AC3E}">
        <p14:creationId xmlns:p14="http://schemas.microsoft.com/office/powerpoint/2010/main" val="21708487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50" dirty="0"/>
              <a:t>Let’s take a look at a more complex Function that used other functions (nested). CALCULATE is our best example.</a:t>
            </a:r>
          </a:p>
          <a:p>
            <a:endParaRPr lang="en-US" sz="1050" dirty="0"/>
          </a:p>
          <a:p>
            <a:r>
              <a:rPr lang="en-US" sz="1050" dirty="0"/>
              <a:t>CALCULATE needs an expression, pretty much what we want the output to be. What are you aggregating or trying to get?</a:t>
            </a:r>
          </a:p>
          <a:p>
            <a:endParaRPr lang="en-US" sz="1050" dirty="0"/>
          </a:p>
          <a:p>
            <a:r>
              <a:rPr lang="en-US" sz="1050" dirty="0"/>
              <a:t>Then, it needs a list (at least one) of true / false or table expressions that are a filter. These are usually some type of functions or yes or no values. </a:t>
            </a:r>
          </a:p>
          <a:p>
            <a:endParaRPr lang="en-US" sz="1050" dirty="0"/>
          </a:p>
          <a:p>
            <a:r>
              <a:rPr lang="en-US" sz="1050" dirty="0"/>
              <a:t>Finally, it returns the result of the expression using the filters you provided. </a:t>
            </a:r>
          </a:p>
          <a:p>
            <a:endParaRPr lang="en-US" sz="1050" dirty="0"/>
          </a:p>
          <a:p>
            <a:r>
              <a:rPr lang="en-US" sz="1050" dirty="0"/>
              <a:t>Take a look at the first example. The expression is the SUM of a column, and then we are saying that a certain table and the column must be “Yes” for each row. Thus, the filter we are using is a table filter. </a:t>
            </a:r>
          </a:p>
          <a:p>
            <a:endParaRPr lang="en-US" sz="1050" dirty="0"/>
          </a:p>
          <a:p>
            <a:r>
              <a:rPr lang="en-US" sz="1050" dirty="0"/>
              <a:t>The next example is using a Measure already created (base function) as the expression, and then we are using the DATESYTD, which always return an unique table with one column for dates up to the current date. So the Measure is going to be evaluated in the context of that </a:t>
            </a:r>
            <a:r>
              <a:rPr lang="en-US" sz="1050" dirty="0" err="1"/>
              <a:t>DatesYTD</a:t>
            </a:r>
            <a:r>
              <a:rPr lang="en-US" sz="1050" dirty="0"/>
              <a:t> and any filter context in our visuals, or come from the outside. </a:t>
            </a:r>
          </a:p>
          <a:p>
            <a:endParaRPr lang="en-US" sz="1050" dirty="0"/>
          </a:p>
          <a:p>
            <a:endParaRPr lang="en-US" sz="1050" dirty="0"/>
          </a:p>
          <a:p>
            <a:endParaRPr lang="en-US" sz="1050" dirty="0"/>
          </a:p>
          <a:p>
            <a:r>
              <a:rPr lang="en-US" sz="1050" dirty="0"/>
              <a:t>Examples of a companion function is </a:t>
            </a:r>
            <a:r>
              <a:rPr lang="en-US" sz="1050" dirty="0" err="1"/>
              <a:t>DatesYtD</a:t>
            </a:r>
            <a:r>
              <a:rPr lang="en-US" sz="1050" dirty="0"/>
              <a:t>, or simply just “filtering” a table</a:t>
            </a:r>
          </a:p>
        </p:txBody>
      </p:sp>
    </p:spTree>
    <p:extLst>
      <p:ext uri="{BB962C8B-B14F-4D97-AF65-F5344CB8AC3E}">
        <p14:creationId xmlns:p14="http://schemas.microsoft.com/office/powerpoint/2010/main" val="112305766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take a look at our common functions. We have them broken out based on for Measures (to aggregate) and by Columns (row by row). </a:t>
            </a:r>
          </a:p>
          <a:p>
            <a:endParaRPr lang="en-US" dirty="0"/>
          </a:p>
          <a:p>
            <a:endParaRPr lang="en-US" dirty="0"/>
          </a:p>
        </p:txBody>
      </p:sp>
    </p:spTree>
    <p:extLst>
      <p:ext uri="{BB962C8B-B14F-4D97-AF65-F5344CB8AC3E}">
        <p14:creationId xmlns:p14="http://schemas.microsoft.com/office/powerpoint/2010/main" val="47465943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basic SUM. It does everyone you expect it too. </a:t>
            </a:r>
          </a:p>
        </p:txBody>
      </p:sp>
    </p:spTree>
    <p:extLst>
      <p:ext uri="{BB962C8B-B14F-4D97-AF65-F5344CB8AC3E}">
        <p14:creationId xmlns:p14="http://schemas.microsoft.com/office/powerpoint/2010/main" val="24565175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Divide. </a:t>
            </a:r>
          </a:p>
        </p:txBody>
      </p:sp>
    </p:spTree>
    <p:extLst>
      <p:ext uri="{BB962C8B-B14F-4D97-AF65-F5344CB8AC3E}">
        <p14:creationId xmlns:p14="http://schemas.microsoft.com/office/powerpoint/2010/main" val="8699731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771923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7101205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9094658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5672633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4283972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784207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If you choose to put your class files in a different folder than noted on the slide, update the path in the </a:t>
            </a:r>
            <a:r>
              <a:rPr lang="en-US" b="1" baseline="0" dirty="0" err="1"/>
              <a:t>FullPath</a:t>
            </a:r>
            <a:r>
              <a:rPr lang="en-US" baseline="0" dirty="0"/>
              <a:t> parameter.   </a:t>
            </a:r>
          </a:p>
        </p:txBody>
      </p:sp>
      <p:sp>
        <p:nvSpPr>
          <p:cNvPr id="4" name="Slide Number Placeholder 3"/>
          <p:cNvSpPr>
            <a:spLocks noGrp="1"/>
          </p:cNvSpPr>
          <p:nvPr>
            <p:ph type="sldNum" sz="quarter" idx="10"/>
          </p:nvPr>
        </p:nvSpPr>
        <p:spPr/>
        <p:txBody>
          <a:bodyPr/>
          <a:lstStyle/>
          <a:p>
            <a:pPr defTabSz="881390">
              <a:defRPr/>
            </a:pPr>
            <a:fld id="{13329DEA-6433-4493-B9C4-3E0AC755FE5D}" type="slidenum">
              <a:rPr lang="en-US">
                <a:solidFill>
                  <a:prstClr val="black"/>
                </a:solidFill>
                <a:latin typeface="Calibri" panose="020F0502020204030204"/>
              </a:rPr>
              <a:pPr defTabSz="881390">
                <a:defRPr/>
              </a:pPr>
              <a:t>3</a:t>
            </a:fld>
            <a:endParaRPr lang="en-US">
              <a:solidFill>
                <a:prstClr val="black"/>
              </a:solidFill>
              <a:latin typeface="Calibri" panose="020F0502020204030204"/>
            </a:endParaRPr>
          </a:p>
        </p:txBody>
      </p:sp>
    </p:spTree>
    <p:extLst>
      <p:ext uri="{BB962C8B-B14F-4D97-AF65-F5344CB8AC3E}">
        <p14:creationId xmlns:p14="http://schemas.microsoft.com/office/powerpoint/2010/main" val="350865763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0211642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3937524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great, Commons are down. Now we can build off to create SUPER STARS.</a:t>
            </a:r>
          </a:p>
          <a:p>
            <a:endParaRPr lang="en-US" dirty="0"/>
          </a:p>
          <a:p>
            <a:r>
              <a:rPr lang="en-US" dirty="0"/>
              <a:t>These really give you the full power of DAX and in your reporting. </a:t>
            </a:r>
          </a:p>
        </p:txBody>
      </p:sp>
    </p:spTree>
    <p:extLst>
      <p:ext uri="{BB962C8B-B14F-4D97-AF65-F5344CB8AC3E}">
        <p14:creationId xmlns:p14="http://schemas.microsoft.com/office/powerpoint/2010/main" val="348046474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we said, Super Star functions are usually combined with other functions. </a:t>
            </a:r>
          </a:p>
          <a:p>
            <a:endParaRPr lang="en-US" dirty="0"/>
          </a:p>
          <a:p>
            <a:endParaRPr lang="en-US" dirty="0"/>
          </a:p>
        </p:txBody>
      </p:sp>
    </p:spTree>
    <p:extLst>
      <p:ext uri="{BB962C8B-B14F-4D97-AF65-F5344CB8AC3E}">
        <p14:creationId xmlns:p14="http://schemas.microsoft.com/office/powerpoint/2010/main" val="67088874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6951067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5074703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7862072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2568227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0399903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Same for </a:t>
            </a:r>
            <a:r>
              <a:rPr lang="en-US" dirty="0" err="1"/>
              <a:t>QtD</a:t>
            </a:r>
            <a:r>
              <a:rPr lang="en-US" dirty="0"/>
              <a:t>, </a:t>
            </a:r>
            <a:r>
              <a:rPr lang="en-US" dirty="0" err="1"/>
              <a:t>YtD</a:t>
            </a:r>
            <a:endParaRPr lang="en-US" dirty="0"/>
          </a:p>
        </p:txBody>
      </p:sp>
    </p:spTree>
    <p:extLst>
      <p:ext uri="{BB962C8B-B14F-4D97-AF65-F5344CB8AC3E}">
        <p14:creationId xmlns:p14="http://schemas.microsoft.com/office/powerpoint/2010/main" val="28980529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3BAD8D-EE66-4E0C-82EB-A828CB35C17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7115712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7227595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6597902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7071589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2923341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9339432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6411458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9290792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altLang="en-US" sz="1000" b="1" dirty="0">
              <a:solidFill>
                <a:srgbClr val="00B0F0"/>
              </a:solidFill>
              <a:latin typeface="+mn-lt"/>
            </a:endParaRPr>
          </a:p>
          <a:p>
            <a:pPr lvl="0"/>
            <a:r>
              <a:rPr lang="en-US" altLang="en-US" sz="1000" b="1" dirty="0">
                <a:solidFill>
                  <a:srgbClr val="00B0F0"/>
                </a:solidFill>
                <a:latin typeface="+mn-lt"/>
              </a:rPr>
              <a:t>Total Sales Last Month = </a:t>
            </a:r>
          </a:p>
          <a:p>
            <a:pPr lvl="0"/>
            <a:endParaRPr lang="en-US" altLang="en-US" sz="1000" b="1" dirty="0">
              <a:solidFill>
                <a:srgbClr val="00B0F0"/>
              </a:solidFill>
              <a:latin typeface="+mn-lt"/>
            </a:endParaRPr>
          </a:p>
          <a:p>
            <a:pPr lvl="0"/>
            <a:r>
              <a:rPr lang="en-US" altLang="en-US" sz="1000" b="1" dirty="0">
                <a:solidFill>
                  <a:srgbClr val="00B0F0"/>
                </a:solidFill>
                <a:latin typeface="+mn-lt"/>
              </a:rPr>
              <a:t>CALCULATE([Total Sales], </a:t>
            </a:r>
          </a:p>
          <a:p>
            <a:pPr lvl="0"/>
            <a:endParaRPr lang="en-US" altLang="en-US" sz="1000" b="1" dirty="0">
              <a:solidFill>
                <a:srgbClr val="00B0F0"/>
              </a:solidFill>
              <a:latin typeface="+mn-lt"/>
            </a:endParaRPr>
          </a:p>
          <a:p>
            <a:pPr lvl="0"/>
            <a:r>
              <a:rPr lang="en-US" altLang="en-US" sz="1000" b="1" dirty="0">
                <a:solidFill>
                  <a:srgbClr val="00B0F0"/>
                </a:solidFill>
                <a:latin typeface="+mn-lt"/>
              </a:rPr>
              <a:t>    PREVIOUSMONTH(</a:t>
            </a:r>
            <a:r>
              <a:rPr lang="en-US" altLang="en-US" sz="1000" b="1" dirty="0" err="1">
                <a:solidFill>
                  <a:srgbClr val="00B0F0"/>
                </a:solidFill>
                <a:latin typeface="+mn-lt"/>
              </a:rPr>
              <a:t>DateDim</a:t>
            </a:r>
            <a:r>
              <a:rPr lang="en-US" altLang="en-US" sz="1000" b="1" dirty="0">
                <a:solidFill>
                  <a:srgbClr val="00B0F0"/>
                </a:solidFill>
                <a:latin typeface="+mn-lt"/>
              </a:rPr>
              <a:t>[Date]))</a:t>
            </a:r>
          </a:p>
          <a:p>
            <a:pPr lvl="0"/>
            <a:endParaRPr lang="en-US" altLang="en-US" sz="1000" b="1" dirty="0">
              <a:solidFill>
                <a:srgbClr val="00B0F0"/>
              </a:solidFill>
              <a:latin typeface="+mn-lt"/>
            </a:endParaRPr>
          </a:p>
          <a:p>
            <a:pPr lvl="0"/>
            <a:r>
              <a:rPr lang="en-US" altLang="en-US" sz="1000" b="1" dirty="0">
                <a:solidFill>
                  <a:srgbClr val="00B0F0"/>
                </a:solidFill>
                <a:latin typeface="+mn-lt"/>
              </a:rPr>
              <a:t>MoM = </a:t>
            </a:r>
          </a:p>
          <a:p>
            <a:pPr lvl="0"/>
            <a:endParaRPr lang="en-US" altLang="en-US" sz="1000" b="1" dirty="0">
              <a:solidFill>
                <a:srgbClr val="00B0F0"/>
              </a:solidFill>
              <a:latin typeface="+mn-lt"/>
            </a:endParaRPr>
          </a:p>
          <a:p>
            <a:pPr lvl="0"/>
            <a:r>
              <a:rPr lang="en-US" altLang="en-US" sz="1000" b="1" dirty="0">
                <a:solidFill>
                  <a:srgbClr val="00B0F0"/>
                </a:solidFill>
                <a:latin typeface="+mn-lt"/>
              </a:rPr>
              <a:t>DIVIDE([Total Sales] - [Total Sales Last Month],</a:t>
            </a:r>
          </a:p>
          <a:p>
            <a:pPr lvl="0"/>
            <a:endParaRPr lang="en-US" altLang="en-US" sz="1000" b="1" dirty="0">
              <a:solidFill>
                <a:srgbClr val="00B0F0"/>
              </a:solidFill>
              <a:latin typeface="+mn-lt"/>
            </a:endParaRPr>
          </a:p>
          <a:p>
            <a:pPr lvl="0"/>
            <a:r>
              <a:rPr lang="en-US" altLang="en-US" sz="1000" b="1" dirty="0">
                <a:solidFill>
                  <a:srgbClr val="00B0F0"/>
                </a:solidFill>
                <a:latin typeface="+mn-lt"/>
              </a:rPr>
              <a:t>   [Total Sales Last Month])</a:t>
            </a:r>
          </a:p>
          <a:p>
            <a:pPr lvl="0"/>
            <a:endParaRPr lang="en-US" altLang="en-US" sz="1000" b="1" dirty="0">
              <a:solidFill>
                <a:srgbClr val="00B0F0"/>
              </a:solidFill>
              <a:latin typeface="+mn-lt"/>
            </a:endParaRPr>
          </a:p>
        </p:txBody>
      </p:sp>
    </p:spTree>
    <p:extLst>
      <p:ext uri="{BB962C8B-B14F-4D97-AF65-F5344CB8AC3E}">
        <p14:creationId xmlns:p14="http://schemas.microsoft.com/office/powerpoint/2010/main" val="91323570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Year to Date</a:t>
            </a:r>
          </a:p>
          <a:p>
            <a:endParaRPr lang="en-US" dirty="0"/>
          </a:p>
          <a:p>
            <a:r>
              <a:rPr lang="en-US" dirty="0"/>
              <a:t>Period over Period (Total)</a:t>
            </a:r>
          </a:p>
          <a:p>
            <a:endParaRPr lang="en-US" dirty="0"/>
          </a:p>
          <a:p>
            <a:r>
              <a:rPr lang="en-US" dirty="0"/>
              <a:t>Period over Period (by current time frame)</a:t>
            </a:r>
          </a:p>
          <a:p>
            <a:endParaRPr lang="en-US" dirty="0"/>
          </a:p>
          <a:p>
            <a:r>
              <a:rPr lang="en-US" dirty="0"/>
              <a:t>Rolling Time frame</a:t>
            </a:r>
          </a:p>
          <a:p>
            <a:endParaRPr lang="en-US" dirty="0"/>
          </a:p>
        </p:txBody>
      </p:sp>
    </p:spTree>
    <p:extLst>
      <p:ext uri="{BB962C8B-B14F-4D97-AF65-F5344CB8AC3E}">
        <p14:creationId xmlns:p14="http://schemas.microsoft.com/office/powerpoint/2010/main" val="248983737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945713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2300" dirty="0"/>
          </a:p>
        </p:txBody>
      </p:sp>
    </p:spTree>
    <p:extLst>
      <p:ext uri="{BB962C8B-B14F-4D97-AF65-F5344CB8AC3E}">
        <p14:creationId xmlns:p14="http://schemas.microsoft.com/office/powerpoint/2010/main" val="347043724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Tree>
    <p:extLst>
      <p:ext uri="{BB962C8B-B14F-4D97-AF65-F5344CB8AC3E}">
        <p14:creationId xmlns:p14="http://schemas.microsoft.com/office/powerpoint/2010/main" val="221903904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Tab:</a:t>
            </a:r>
            <a:r>
              <a:rPr lang="en-US" baseline="0" dirty="0"/>
              <a:t> Time Intelligence-YTD</a:t>
            </a:r>
          </a:p>
          <a:p>
            <a:r>
              <a:rPr lang="en-US" baseline="0" dirty="0"/>
              <a:t>Slides walk thru the logic – Follow the narrative of the next 5 slides</a:t>
            </a:r>
          </a:p>
          <a:p>
            <a:endParaRPr lang="en-US" baseline="0" dirty="0"/>
          </a:p>
          <a:p>
            <a:endParaRPr lang="en-US" dirty="0"/>
          </a:p>
        </p:txBody>
      </p:sp>
    </p:spTree>
    <p:extLst>
      <p:ext uri="{BB962C8B-B14F-4D97-AF65-F5344CB8AC3E}">
        <p14:creationId xmlns:p14="http://schemas.microsoft.com/office/powerpoint/2010/main" val="395751929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0329166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6464307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0014105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5117184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0919036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8597787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Additional calculations to discuss commonly used scenarios</a:t>
            </a:r>
          </a:p>
          <a:p>
            <a:r>
              <a:rPr lang="en-US" dirty="0"/>
              <a:t>Calculates</a:t>
            </a:r>
            <a:r>
              <a:rPr lang="en-US" baseline="0" dirty="0"/>
              <a:t> based on same day in prior month</a:t>
            </a:r>
          </a:p>
          <a:p>
            <a:endParaRPr lang="en-US" baseline="0" dirty="0"/>
          </a:p>
          <a:p>
            <a:r>
              <a:rPr lang="en-US" baseline="0" dirty="0" err="1"/>
              <a:t>MoM</a:t>
            </a:r>
            <a:r>
              <a:rPr lang="en-US" baseline="0" dirty="0"/>
              <a:t> – Month over Month</a:t>
            </a:r>
            <a:endParaRPr lang="en-US" dirty="0"/>
          </a:p>
        </p:txBody>
      </p:sp>
    </p:spTree>
    <p:extLst>
      <p:ext uri="{BB962C8B-B14F-4D97-AF65-F5344CB8AC3E}">
        <p14:creationId xmlns:p14="http://schemas.microsoft.com/office/powerpoint/2010/main" val="100815861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commonly used scenario</a:t>
            </a:r>
          </a:p>
          <a:p>
            <a:endParaRPr lang="en-US" dirty="0"/>
          </a:p>
          <a:p>
            <a:r>
              <a:rPr lang="en-US" dirty="0"/>
              <a:t>Calculates</a:t>
            </a:r>
            <a:r>
              <a:rPr lang="en-US" baseline="0" dirty="0"/>
              <a:t> based on same day in prior month – Discuss usage of DATESINPERIOD and LASTDATE</a:t>
            </a:r>
            <a:endParaRPr lang="en-US" dirty="0"/>
          </a:p>
        </p:txBody>
      </p:sp>
    </p:spTree>
    <p:extLst>
      <p:ext uri="{BB962C8B-B14F-4D97-AF65-F5344CB8AC3E}">
        <p14:creationId xmlns:p14="http://schemas.microsoft.com/office/powerpoint/2010/main" val="17188453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Context</a:t>
            </a:r>
          </a:p>
          <a:p>
            <a:pPr marL="165261" indent="-165261">
              <a:buFontTx/>
              <a:buChar char="-"/>
            </a:pPr>
            <a:r>
              <a:rPr lang="en-US" dirty="0"/>
              <a:t>Oh boy…. This is the tough one</a:t>
            </a:r>
          </a:p>
          <a:p>
            <a:pPr marL="165261" indent="-165261">
              <a:buFontTx/>
              <a:buChar char="-"/>
            </a:pPr>
            <a:r>
              <a:rPr lang="en-US" dirty="0"/>
              <a:t>This does take some time to understand, but basically every DAX expression is evaluated inside a certain “environment”</a:t>
            </a:r>
          </a:p>
          <a:p>
            <a:pPr marL="165261" indent="-165261">
              <a:buFontTx/>
              <a:buChar char="-"/>
            </a:pPr>
            <a:r>
              <a:rPr lang="en-US" dirty="0"/>
              <a:t>This depends if it is a column or a measure, in a table or on it’s own</a:t>
            </a:r>
          </a:p>
          <a:p>
            <a:pPr marL="165261" indent="-165261">
              <a:buFontTx/>
              <a:buChar char="-"/>
            </a:pPr>
            <a:r>
              <a:rPr lang="en-US" dirty="0"/>
              <a:t>Row Context</a:t>
            </a:r>
          </a:p>
          <a:p>
            <a:pPr marL="605956" lvl="1" indent="-165261">
              <a:buFontTx/>
              <a:buChar char="-"/>
            </a:pPr>
            <a:r>
              <a:rPr lang="en-US" dirty="0"/>
              <a:t>More for Calculated Columns – iterates on every row of a table/column</a:t>
            </a:r>
          </a:p>
          <a:p>
            <a:pPr marL="605956" lvl="1" indent="-165261">
              <a:buFontTx/>
              <a:buChar char="-"/>
            </a:pPr>
            <a:r>
              <a:rPr lang="en-US" dirty="0"/>
              <a:t>Cannot look at other rows! Just the one it is on</a:t>
            </a:r>
          </a:p>
          <a:p>
            <a:pPr marL="165261" indent="-165261">
              <a:buFontTx/>
              <a:buChar char="-"/>
            </a:pPr>
            <a:r>
              <a:rPr lang="en-US" dirty="0"/>
              <a:t>Filter Context</a:t>
            </a:r>
          </a:p>
          <a:p>
            <a:pPr marL="605956" lvl="1" indent="-165261">
              <a:buFontTx/>
              <a:buChar char="-"/>
            </a:pPr>
            <a:r>
              <a:rPr lang="en-US" dirty="0"/>
              <a:t>Based on the current area or situation a expression is in</a:t>
            </a:r>
          </a:p>
          <a:p>
            <a:pPr marL="605956" lvl="1" indent="-165261">
              <a:buFontTx/>
              <a:buChar char="-"/>
            </a:pPr>
            <a:r>
              <a:rPr lang="en-US" dirty="0"/>
              <a:t>Can ignore row context, especially aggregations. </a:t>
            </a:r>
          </a:p>
          <a:p>
            <a:pPr marL="605956" lvl="1" indent="-165261">
              <a:buFontTx/>
              <a:buChar char="-"/>
            </a:pPr>
            <a:r>
              <a:rPr lang="en-US" dirty="0"/>
              <a:t>Not based on every row</a:t>
            </a:r>
          </a:p>
          <a:p>
            <a:pPr marL="605956" lvl="1" indent="-165261">
              <a:buFontTx/>
              <a:buChar char="-"/>
            </a:pPr>
            <a:r>
              <a:rPr lang="en-US" dirty="0"/>
              <a:t>For example, a measure of total sales when adding different columns and rows</a:t>
            </a:r>
          </a:p>
        </p:txBody>
      </p:sp>
    </p:spTree>
    <p:extLst>
      <p:ext uri="{BB962C8B-B14F-4D97-AF65-F5344CB8AC3E}">
        <p14:creationId xmlns:p14="http://schemas.microsoft.com/office/powerpoint/2010/main" val="186751153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6609966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2300" dirty="0"/>
          </a:p>
        </p:txBody>
      </p:sp>
    </p:spTree>
    <p:extLst>
      <p:ext uri="{BB962C8B-B14F-4D97-AF65-F5344CB8AC3E}">
        <p14:creationId xmlns:p14="http://schemas.microsoft.com/office/powerpoint/2010/main" val="408854295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70388" y="639763"/>
            <a:ext cx="3071812" cy="1727200"/>
          </a:xfrm>
        </p:spPr>
      </p:sp>
      <p:sp>
        <p:nvSpPr>
          <p:cNvPr id="3" name="Notes Placeholder 2"/>
          <p:cNvSpPr>
            <a:spLocks noGrp="1"/>
          </p:cNvSpPr>
          <p:nvPr>
            <p:ph type="body" idx="1"/>
          </p:nvPr>
        </p:nvSpPr>
        <p:spPr/>
        <p:txBody>
          <a:bodyPr/>
          <a:lstStyle/>
          <a:p>
            <a:pPr defTabSz="881390">
              <a:defRPr/>
            </a:pPr>
            <a:r>
              <a:rPr lang="en-US" dirty="0"/>
              <a:t>External</a:t>
            </a:r>
            <a:r>
              <a:rPr lang="en-US" baseline="0" dirty="0"/>
              <a:t> Support Resources for Microsoft</a:t>
            </a:r>
            <a:endParaRPr lang="en-US" dirty="0"/>
          </a:p>
          <a:p>
            <a:endParaRPr lang="en-US" dirty="0"/>
          </a:p>
        </p:txBody>
      </p:sp>
    </p:spTree>
    <p:extLst>
      <p:ext uri="{BB962C8B-B14F-4D97-AF65-F5344CB8AC3E}">
        <p14:creationId xmlns:p14="http://schemas.microsoft.com/office/powerpoint/2010/main" val="117969580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1909261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9861574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756832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1564406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7276628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2300" dirty="0"/>
          </a:p>
        </p:txBody>
      </p:sp>
    </p:spTree>
    <p:extLst>
      <p:ext uri="{BB962C8B-B14F-4D97-AF65-F5344CB8AC3E}">
        <p14:creationId xmlns:p14="http://schemas.microsoft.com/office/powerpoint/2010/main" val="324882035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68401" indent="-168401">
              <a:buFont typeface="Arial" panose="020B0604020202020204" pitchFamily="34" charset="0"/>
              <a:buChar char="•"/>
            </a:pPr>
            <a:r>
              <a:rPr lang="en-US" dirty="0"/>
              <a:t>Used</a:t>
            </a:r>
            <a:r>
              <a:rPr lang="en-US" baseline="0" dirty="0"/>
              <a:t> to add attributes that don’t exist in the source data </a:t>
            </a:r>
          </a:p>
          <a:p>
            <a:pPr marL="168401" indent="-168401">
              <a:buFont typeface="Arial" panose="020B0604020202020204" pitchFamily="34" charset="0"/>
              <a:buChar char="•"/>
            </a:pPr>
            <a:r>
              <a:rPr lang="en-US" baseline="0" dirty="0"/>
              <a:t>See this formula. This looks a lot like Excel</a:t>
            </a:r>
          </a:p>
          <a:p>
            <a:endParaRPr lang="en-US" baseline="0" dirty="0"/>
          </a:p>
          <a:p>
            <a:r>
              <a:rPr lang="en-US" b="1" u="sng" baseline="0" dirty="0"/>
              <a:t>Demo:</a:t>
            </a:r>
          </a:p>
          <a:p>
            <a:pPr marL="168401" indent="-168401">
              <a:buFont typeface="Arial" panose="020B0604020202020204" pitchFamily="34" charset="0"/>
              <a:buChar char="•"/>
            </a:pPr>
            <a:r>
              <a:rPr lang="en-US" b="0" u="none" baseline="0" dirty="0"/>
              <a:t>In Product Dim Table add the above formula from the Tab called “Calculated Column”</a:t>
            </a:r>
          </a:p>
        </p:txBody>
      </p:sp>
    </p:spTree>
    <p:extLst>
      <p:ext uri="{BB962C8B-B14F-4D97-AF65-F5344CB8AC3E}">
        <p14:creationId xmlns:p14="http://schemas.microsoft.com/office/powerpoint/2010/main" val="36513984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2040236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baseline="0" dirty="0"/>
              <a:t>DEMO: </a:t>
            </a:r>
            <a:r>
              <a:rPr lang="en-US" baseline="0" dirty="0"/>
              <a:t>If a question comes up related to how to create a calculated column in ”M”, then do the following:</a:t>
            </a:r>
          </a:p>
          <a:p>
            <a:r>
              <a:rPr lang="en-US" baseline="0" dirty="0"/>
              <a:t>	Open Query editor and create a calculated column using this formula: </a:t>
            </a:r>
          </a:p>
          <a:p>
            <a:r>
              <a:rPr lang="en-US" baseline="0" dirty="0"/>
              <a:t>	 </a:t>
            </a:r>
            <a:r>
              <a:rPr lang="en-US" dirty="0"/>
              <a:t>if [Unit Price] &lt;= 25 then "Low" else if [Unit Price] &lt;=50 then "Medium" else "High“</a:t>
            </a:r>
            <a:br>
              <a:rPr lang="en-US" dirty="0"/>
            </a:br>
            <a:r>
              <a:rPr lang="en-US" dirty="0"/>
              <a:t>	M is case sensitive and the if/then/else syntax is different than Excel/DAX</a:t>
            </a:r>
          </a:p>
          <a:p>
            <a:endParaRPr lang="en-US" dirty="0"/>
          </a:p>
          <a:p>
            <a:pPr defTabSz="881390">
              <a:defRPr/>
            </a:pPr>
            <a:r>
              <a:rPr lang="en-US" b="1" u="sng" baseline="0" dirty="0"/>
              <a:t>Instructor Talking Point</a:t>
            </a:r>
            <a:r>
              <a:rPr lang="en-US" baseline="0" dirty="0"/>
              <a:t>, if needed:</a:t>
            </a:r>
          </a:p>
          <a:p>
            <a:pPr marL="165261" indent="-165261">
              <a:buFont typeface="Arial" panose="020B0604020202020204" pitchFamily="34" charset="0"/>
              <a:buChar char="•"/>
            </a:pPr>
            <a:r>
              <a:rPr lang="en-US" baseline="0" dirty="0"/>
              <a:t>Once the column comes in it becomes like any other column in Power BI Desktop file</a:t>
            </a:r>
          </a:p>
          <a:p>
            <a:pPr marL="661043" lvl="1" indent="-220348">
              <a:buFont typeface="Arial" panose="020B0604020202020204" pitchFamily="34" charset="0"/>
              <a:buChar char="•"/>
            </a:pPr>
            <a:r>
              <a:rPr lang="en-US" baseline="0" dirty="0"/>
              <a:t>The column is compressed</a:t>
            </a:r>
          </a:p>
          <a:p>
            <a:pPr marL="661043" lvl="1" indent="-220348">
              <a:buFont typeface="Arial" panose="020B0604020202020204" pitchFamily="34" charset="0"/>
              <a:buChar char="•"/>
            </a:pPr>
            <a:r>
              <a:rPr lang="en-US" baseline="0" dirty="0"/>
              <a:t>There is a secondary processing for Calculated Columns – Which makes process times slower</a:t>
            </a:r>
          </a:p>
        </p:txBody>
      </p:sp>
    </p:spTree>
    <p:extLst>
      <p:ext uri="{BB962C8B-B14F-4D97-AF65-F5344CB8AC3E}">
        <p14:creationId xmlns:p14="http://schemas.microsoft.com/office/powerpoint/2010/main" val="17561154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7910626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Bring in the column.</a:t>
            </a:r>
            <a:r>
              <a:rPr lang="en-US" baseline="0" dirty="0"/>
              <a:t>  Let it resolve and then multiply</a:t>
            </a:r>
          </a:p>
          <a:p>
            <a:r>
              <a:rPr lang="en-US" b="1" u="sng" baseline="0" dirty="0"/>
              <a:t>Demo: </a:t>
            </a:r>
          </a:p>
          <a:p>
            <a:endParaRPr lang="en-US" baseline="0" dirty="0"/>
          </a:p>
          <a:p>
            <a:pPr defTabSz="881390">
              <a:defRPr/>
            </a:pPr>
            <a:r>
              <a:rPr lang="en-US" baseline="0" dirty="0"/>
              <a:t>In </a:t>
            </a:r>
            <a:r>
              <a:rPr lang="en-US" b="1" baseline="0" dirty="0" err="1"/>
              <a:t>SalesFact</a:t>
            </a:r>
            <a:r>
              <a:rPr lang="en-US" b="1" baseline="0" dirty="0"/>
              <a:t> Table </a:t>
            </a:r>
            <a:r>
              <a:rPr lang="en-US" baseline="0" dirty="0"/>
              <a:t>write this formula: </a:t>
            </a:r>
            <a:r>
              <a:rPr lang="en-US" b="1" dirty="0">
                <a:solidFill>
                  <a:srgbClr val="00B0F0"/>
                </a:solidFill>
              </a:rPr>
              <a:t>Sales[COGS] = RELATED(ProductDim[Unit Cost]) * Sales[Units]</a:t>
            </a:r>
            <a:endParaRPr lang="en-US" baseline="0" dirty="0"/>
          </a:p>
          <a:p>
            <a:r>
              <a:rPr lang="en-US" baseline="0" dirty="0"/>
              <a:t>(also available in Calculated Column Tab)</a:t>
            </a:r>
          </a:p>
          <a:p>
            <a:endParaRPr lang="en-US" b="1" u="sng" baseline="0" dirty="0"/>
          </a:p>
          <a:p>
            <a:r>
              <a:rPr lang="en-US" b="1" u="sng" baseline="0" dirty="0"/>
              <a:t>Note to instructor: </a:t>
            </a:r>
            <a:r>
              <a:rPr lang="en-US" baseline="0" dirty="0"/>
              <a:t>Just like </a:t>
            </a:r>
            <a:r>
              <a:rPr lang="en-US" baseline="0" dirty="0" err="1"/>
              <a:t>Vlookup</a:t>
            </a:r>
            <a:r>
              <a:rPr lang="en-US" baseline="0" dirty="0"/>
              <a:t> but without all of the drama – No NA()</a:t>
            </a:r>
            <a:endParaRPr lang="en-US" dirty="0"/>
          </a:p>
          <a:p>
            <a:endParaRPr lang="en-US" dirty="0"/>
          </a:p>
        </p:txBody>
      </p:sp>
    </p:spTree>
    <p:extLst>
      <p:ext uri="{BB962C8B-B14F-4D97-AF65-F5344CB8AC3E}">
        <p14:creationId xmlns:p14="http://schemas.microsoft.com/office/powerpoint/2010/main" val="112784329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This is an example of </a:t>
            </a:r>
            <a:r>
              <a:rPr lang="en-US" b="1" baseline="0" dirty="0"/>
              <a:t>“Just because you can, does not mean you should”</a:t>
            </a:r>
          </a:p>
          <a:p>
            <a:r>
              <a:rPr lang="en-US" baseline="0" dirty="0"/>
              <a:t>Creating a calculated column like this on the fact table takes way too much memory when it could just as easily be placed on the GeographyDim table. </a:t>
            </a:r>
          </a:p>
          <a:p>
            <a:pPr defTabSz="881390">
              <a:defRPr/>
            </a:pPr>
            <a:endParaRPr lang="en-US" dirty="0"/>
          </a:p>
          <a:p>
            <a:pPr defTabSz="881390">
              <a:defRPr/>
            </a:pPr>
            <a:r>
              <a:rPr lang="en-US" b="1" u="none" baseline="0" dirty="0"/>
              <a:t>No Demo on this slide</a:t>
            </a:r>
          </a:p>
          <a:p>
            <a:pPr defTabSz="881390">
              <a:defRPr/>
            </a:pPr>
            <a:endParaRPr lang="en-US" b="1" u="none" baseline="0" dirty="0"/>
          </a:p>
          <a:p>
            <a:pPr defTabSz="881390">
              <a:defRPr/>
            </a:pPr>
            <a:r>
              <a:rPr lang="en-US" b="1" u="sng" baseline="0" dirty="0"/>
              <a:t>Note to Instructor: </a:t>
            </a:r>
            <a:r>
              <a:rPr lang="en-US" baseline="0" dirty="0"/>
              <a:t>If you need to aggregate back from 1 side to the Many side, there is a companion formula called </a:t>
            </a:r>
            <a:r>
              <a:rPr lang="en-US" b="1" baseline="0" dirty="0" err="1"/>
              <a:t>RelatedTable</a:t>
            </a:r>
            <a:r>
              <a:rPr lang="en-US" baseline="0" dirty="0"/>
              <a:t> – but we will cover that later.</a:t>
            </a:r>
          </a:p>
        </p:txBody>
      </p:sp>
    </p:spTree>
    <p:extLst>
      <p:ext uri="{BB962C8B-B14F-4D97-AF65-F5344CB8AC3E}">
        <p14:creationId xmlns:p14="http://schemas.microsoft.com/office/powerpoint/2010/main" val="323799262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881390">
              <a:defRPr/>
            </a:pPr>
            <a:r>
              <a:rPr lang="en-US" b="1" u="sng" baseline="0" dirty="0">
                <a:effectLst>
                  <a:outerShdw blurRad="38100" dist="38100" dir="2700000" algn="tl">
                    <a:srgbClr val="000000">
                      <a:alpha val="43137"/>
                    </a:srgbClr>
                  </a:outerShdw>
                </a:effectLst>
              </a:rPr>
              <a:t>Note to Instructor: </a:t>
            </a:r>
            <a:r>
              <a:rPr lang="en-US" baseline="0" dirty="0"/>
              <a:t>This has already been covered and is just reinforcing a concept covered in a previous slide.</a:t>
            </a:r>
          </a:p>
          <a:p>
            <a:endParaRPr lang="en-US" baseline="0" dirty="0"/>
          </a:p>
        </p:txBody>
      </p:sp>
    </p:spTree>
    <p:extLst>
      <p:ext uri="{BB962C8B-B14F-4D97-AF65-F5344CB8AC3E}">
        <p14:creationId xmlns:p14="http://schemas.microsoft.com/office/powerpoint/2010/main" val="25816723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881390">
              <a:defRPr/>
            </a:pPr>
            <a:r>
              <a:rPr lang="en-US" b="1" u="sng" baseline="0" dirty="0"/>
              <a:t>Instructor Talking Point</a:t>
            </a:r>
            <a:r>
              <a:rPr lang="en-US" baseline="0" dirty="0"/>
              <a:t>, </a:t>
            </a:r>
          </a:p>
          <a:p>
            <a:pPr defTabSz="881390">
              <a:defRPr/>
            </a:pPr>
            <a:endParaRPr lang="en-US" baseline="0" dirty="0"/>
          </a:p>
          <a:p>
            <a:pPr defTabSz="881390">
              <a:defRPr/>
            </a:pPr>
            <a:r>
              <a:rPr lang="en-US" baseline="0" dirty="0"/>
              <a:t>Best Practice is to create a calculated column at the HIGHEST level of granularity  - in the highest dim</a:t>
            </a:r>
            <a:endParaRPr lang="en-US" dirty="0"/>
          </a:p>
          <a:p>
            <a:endParaRPr lang="en-US" dirty="0"/>
          </a:p>
        </p:txBody>
      </p:sp>
    </p:spTree>
    <p:extLst>
      <p:ext uri="{BB962C8B-B14F-4D97-AF65-F5344CB8AC3E}">
        <p14:creationId xmlns:p14="http://schemas.microsoft.com/office/powerpoint/2010/main" val="406908696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881390">
              <a:defRPr/>
            </a:pPr>
            <a:r>
              <a:rPr lang="en-US" b="1" u="sng" baseline="0" dirty="0"/>
              <a:t>Instructor Note: </a:t>
            </a:r>
            <a:r>
              <a:rPr lang="en-US" b="0" u="none" baseline="0" dirty="0"/>
              <a:t>This is just a navigation slide</a:t>
            </a:r>
            <a:endParaRPr lang="en-US" b="0" u="none" dirty="0"/>
          </a:p>
          <a:p>
            <a:endParaRPr lang="en-US" b="0" u="none" dirty="0"/>
          </a:p>
        </p:txBody>
      </p:sp>
    </p:spTree>
    <p:extLst>
      <p:ext uri="{BB962C8B-B14F-4D97-AF65-F5344CB8AC3E}">
        <p14:creationId xmlns:p14="http://schemas.microsoft.com/office/powerpoint/2010/main" val="141316300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881390">
              <a:defRPr/>
            </a:pPr>
            <a:r>
              <a:rPr lang="en-US" b="1" u="sng" baseline="0" dirty="0"/>
              <a:t>Instructor Note: </a:t>
            </a:r>
            <a:r>
              <a:rPr lang="en-US" dirty="0"/>
              <a:t>Nothing to demo. Slide is self explanatory</a:t>
            </a:r>
          </a:p>
          <a:p>
            <a:pPr defTabSz="881390">
              <a:defRPr/>
            </a:pPr>
            <a:r>
              <a:rPr lang="en-US" dirty="0"/>
              <a:t>“Quick </a:t>
            </a:r>
            <a:r>
              <a:rPr lang="en-US" dirty="0" err="1"/>
              <a:t>Calcs</a:t>
            </a:r>
            <a:r>
              <a:rPr lang="en-US" dirty="0"/>
              <a:t>” has been renamed to “</a:t>
            </a:r>
            <a:r>
              <a:rPr lang="en-US" dirty="0">
                <a:gradFill>
                  <a:gsLst>
                    <a:gs pos="2917">
                      <a:schemeClr val="tx1"/>
                    </a:gs>
                    <a:gs pos="30000">
                      <a:schemeClr val="tx1"/>
                    </a:gs>
                  </a:gsLst>
                  <a:lin ang="5400000" scaled="0"/>
                </a:gradFill>
              </a:rPr>
              <a:t>Show Value As</a:t>
            </a:r>
            <a:r>
              <a:rPr lang="en-US" dirty="0"/>
              <a:t>”</a:t>
            </a:r>
          </a:p>
          <a:p>
            <a:pPr defTabSz="881390">
              <a:defRPr/>
            </a:pPr>
            <a:r>
              <a:rPr lang="en-US" dirty="0"/>
              <a:t>“Quick Measures” are new in the April release</a:t>
            </a:r>
          </a:p>
          <a:p>
            <a:endParaRPr lang="en-US" dirty="0"/>
          </a:p>
        </p:txBody>
      </p:sp>
    </p:spTree>
    <p:extLst>
      <p:ext uri="{BB962C8B-B14F-4D97-AF65-F5344CB8AC3E}">
        <p14:creationId xmlns:p14="http://schemas.microsoft.com/office/powerpoint/2010/main" val="303846498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baseline="0" dirty="0"/>
              <a:t>DEMO:   </a:t>
            </a:r>
          </a:p>
          <a:p>
            <a:endParaRPr lang="en-US" b="1" u="sng" baseline="0" dirty="0"/>
          </a:p>
          <a:p>
            <a:r>
              <a:rPr lang="en-US" baseline="0" dirty="0"/>
              <a:t>From the Modeling Ribbon, show measure called Total Sales and that resolves to the same values as default summarization. </a:t>
            </a:r>
          </a:p>
          <a:p>
            <a:r>
              <a:rPr lang="en-US" baseline="0" dirty="0"/>
              <a:t>Formula: Total Sales = SUM(Sales[Sales Amount])</a:t>
            </a:r>
          </a:p>
          <a:p>
            <a:r>
              <a:rPr lang="en-US" baseline="0" dirty="0"/>
              <a:t>In the Measure tab, drop the Total Sales measure onto the graph on the right in the values section</a:t>
            </a:r>
          </a:p>
          <a:p>
            <a:endParaRPr lang="en-US" baseline="0" dirty="0"/>
          </a:p>
          <a:p>
            <a:pPr defTabSz="881390">
              <a:defRPr/>
            </a:pPr>
            <a:r>
              <a:rPr lang="en-US" b="1" u="sng" baseline="0" dirty="0"/>
              <a:t>Instructor Talking Points:</a:t>
            </a:r>
            <a:endParaRPr lang="en-US" b="0" u="none" baseline="0" dirty="0"/>
          </a:p>
          <a:p>
            <a:pPr defTabSz="881390">
              <a:defRPr/>
            </a:pPr>
            <a:endParaRPr lang="en-US" b="0" u="none" baseline="0" dirty="0"/>
          </a:p>
          <a:p>
            <a:pPr defTabSz="881390">
              <a:defRPr/>
            </a:pPr>
            <a:r>
              <a:rPr lang="en-US" b="0" u="none" baseline="0" dirty="0"/>
              <a:t>Explain the calculations in DAX vs Power BI:</a:t>
            </a:r>
          </a:p>
          <a:p>
            <a:pPr marL="165261" indent="-165261" defTabSz="881390">
              <a:buFont typeface="Arial" panose="020B0604020202020204" pitchFamily="34" charset="0"/>
              <a:buChar char="•"/>
              <a:defRPr/>
            </a:pPr>
            <a:r>
              <a:rPr lang="en-US" b="0" u="none" baseline="0" dirty="0"/>
              <a:t>On the graph on the top left, the calculations are done by Power BI implicitly.</a:t>
            </a:r>
          </a:p>
          <a:p>
            <a:pPr marL="165261" indent="-165261" defTabSz="881390">
              <a:buFont typeface="Arial" panose="020B0604020202020204" pitchFamily="34" charset="0"/>
              <a:buChar char="•"/>
              <a:defRPr/>
            </a:pPr>
            <a:r>
              <a:rPr lang="en-US" b="0" u="none" baseline="0" dirty="0"/>
              <a:t>The graph on the right, show the calculations on the right in DAX which are written, explicitly. </a:t>
            </a:r>
          </a:p>
          <a:p>
            <a:pPr defTabSz="881390">
              <a:defRPr/>
            </a:pPr>
            <a:endParaRPr lang="en-US" baseline="0" dirty="0"/>
          </a:p>
          <a:p>
            <a:pPr defTabSz="881390">
              <a:defRPr/>
            </a:pPr>
            <a:r>
              <a:rPr lang="en-US" b="1" u="sng" baseline="0" dirty="0"/>
              <a:t>Instructor Note:</a:t>
            </a:r>
            <a:endParaRPr lang="en-US" baseline="0" dirty="0"/>
          </a:p>
          <a:p>
            <a:pPr marL="168401" indent="-168401">
              <a:buFont typeface="Arial" panose="020B0604020202020204" pitchFamily="34" charset="0"/>
              <a:buChar char="•"/>
            </a:pPr>
            <a:r>
              <a:rPr lang="en-US" dirty="0"/>
              <a:t>Talk about Home Tables. Even though it</a:t>
            </a:r>
            <a:r>
              <a:rPr lang="en-US" baseline="0" dirty="0"/>
              <a:t> looks like Measures are in a Fact Table internally they are stored in a separate table called Measures Table</a:t>
            </a:r>
          </a:p>
          <a:p>
            <a:pPr marL="168401" indent="-168401">
              <a:buFont typeface="Arial" panose="020B0604020202020204" pitchFamily="34" charset="0"/>
              <a:buChar char="•"/>
            </a:pPr>
            <a:r>
              <a:rPr lang="en-US" baseline="0" dirty="0"/>
              <a:t>Always ensure the Home Table is a FACT table</a:t>
            </a:r>
          </a:p>
          <a:p>
            <a:pPr marL="174657" indent="-174657">
              <a:buFont typeface="Arial" panose="020B0604020202020204" pitchFamily="34" charset="0"/>
              <a:buChar char="•"/>
            </a:pPr>
            <a:r>
              <a:rPr lang="en-US" baseline="0" dirty="0"/>
              <a:t>Be sure the mention that measures should only be associated with FACT tables, and that measure names must be globally unique within the data model.</a:t>
            </a:r>
          </a:p>
          <a:p>
            <a:pPr marL="631722" lvl="1" indent="-174657">
              <a:buFont typeface="Arial" panose="020B0604020202020204" pitchFamily="34" charset="0"/>
              <a:buChar char="•"/>
            </a:pPr>
            <a:r>
              <a:rPr lang="en-US" baseline="0" dirty="0"/>
              <a:t>If class is interested, may be worth mentioning that the reason measure names must be unique is that they end up being associated with a hidden measures-only table that gets created in the data model</a:t>
            </a:r>
          </a:p>
        </p:txBody>
      </p:sp>
    </p:spTree>
    <p:extLst>
      <p:ext uri="{BB962C8B-B14F-4D97-AF65-F5344CB8AC3E}">
        <p14:creationId xmlns:p14="http://schemas.microsoft.com/office/powerpoint/2010/main" val="392034772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Advantage to writing</a:t>
            </a:r>
            <a:r>
              <a:rPr lang="en-US" baseline="0" dirty="0"/>
              <a:t> DAX</a:t>
            </a:r>
          </a:p>
          <a:p>
            <a:pPr marL="165261" indent="-165261">
              <a:buFont typeface="Arial" panose="020B0604020202020204" pitchFamily="34" charset="0"/>
              <a:buChar char="•"/>
            </a:pPr>
            <a:r>
              <a:rPr lang="en-US" baseline="0" dirty="0"/>
              <a:t>Simplify DAX by referencing other Measures</a:t>
            </a:r>
          </a:p>
          <a:p>
            <a:pPr marL="165261" indent="-165261">
              <a:buFont typeface="Arial" panose="020B0604020202020204" pitchFamily="34" charset="0"/>
              <a:buChar char="•"/>
            </a:pPr>
            <a:r>
              <a:rPr lang="en-US" baseline="0" dirty="0"/>
              <a:t>Quickly reference the list of measures from the formula bar by typing “[“ – As all Measures start with this character</a:t>
            </a:r>
          </a:p>
        </p:txBody>
      </p:sp>
    </p:spTree>
    <p:extLst>
      <p:ext uri="{BB962C8B-B14F-4D97-AF65-F5344CB8AC3E}">
        <p14:creationId xmlns:p14="http://schemas.microsoft.com/office/powerpoint/2010/main" val="8020730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881390">
              <a:defRPr/>
            </a:pPr>
            <a:r>
              <a:rPr lang="en-US" dirty="0"/>
              <a:t>Scalar is a fancy word for using a single coordinate in the evaluation</a:t>
            </a:r>
          </a:p>
          <a:p>
            <a:pPr defTabSz="881390">
              <a:defRPr/>
            </a:pPr>
            <a:endParaRPr lang="en-US" dirty="0"/>
          </a:p>
          <a:p>
            <a:pPr defTabSz="881390">
              <a:defRPr/>
            </a:pPr>
            <a:r>
              <a:rPr lang="en-US" dirty="0"/>
              <a:t>What if you want bring in a Table</a:t>
            </a:r>
            <a:r>
              <a:rPr lang="en-US" baseline="0" dirty="0"/>
              <a:t> or List of values and apply your calculation to them?</a:t>
            </a:r>
          </a:p>
          <a:p>
            <a:endParaRPr lang="en-US" dirty="0"/>
          </a:p>
        </p:txBody>
      </p:sp>
    </p:spTree>
    <p:extLst>
      <p:ext uri="{BB962C8B-B14F-4D97-AF65-F5344CB8AC3E}">
        <p14:creationId xmlns:p14="http://schemas.microsoft.com/office/powerpoint/2010/main" val="421705620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DEMO:</a:t>
            </a:r>
            <a:r>
              <a:rPr lang="en-US" baseline="0" dirty="0"/>
              <a:t>  </a:t>
            </a:r>
          </a:p>
          <a:p>
            <a:r>
              <a:rPr lang="en-US" baseline="0" dirty="0"/>
              <a:t>Profit Margin = Sales[Sales Amount] – Sales[Cogs]</a:t>
            </a:r>
          </a:p>
          <a:p>
            <a:r>
              <a:rPr lang="en-US" dirty="0"/>
              <a:t>Profit Margin % = DIVIDE([</a:t>
            </a:r>
            <a:r>
              <a:rPr lang="en-US" baseline="0" dirty="0"/>
              <a:t>Profit Margin], Sum(Sales[COGS]) )</a:t>
            </a:r>
          </a:p>
        </p:txBody>
      </p:sp>
    </p:spTree>
    <p:extLst>
      <p:ext uri="{BB962C8B-B14F-4D97-AF65-F5344CB8AC3E}">
        <p14:creationId xmlns:p14="http://schemas.microsoft.com/office/powerpoint/2010/main" val="131172580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Tree>
    <p:extLst>
      <p:ext uri="{BB962C8B-B14F-4D97-AF65-F5344CB8AC3E}">
        <p14:creationId xmlns:p14="http://schemas.microsoft.com/office/powerpoint/2010/main" val="18678686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Evaluation Context – Single</a:t>
            </a:r>
            <a:r>
              <a:rPr lang="en-US" baseline="0" dirty="0"/>
              <a:t> biggest reason that people give up on DAX</a:t>
            </a:r>
          </a:p>
          <a:p>
            <a:endParaRPr lang="en-US" baseline="0" dirty="0"/>
          </a:p>
          <a:p>
            <a:r>
              <a:rPr lang="en-US" baseline="0" dirty="0"/>
              <a:t>Want to Simplify the Evaluation Context</a:t>
            </a:r>
            <a:endParaRPr lang="en-US" dirty="0"/>
          </a:p>
          <a:p>
            <a:endParaRPr lang="en-US" dirty="0"/>
          </a:p>
        </p:txBody>
      </p:sp>
    </p:spTree>
    <p:extLst>
      <p:ext uri="{BB962C8B-B14F-4D97-AF65-F5344CB8AC3E}">
        <p14:creationId xmlns:p14="http://schemas.microsoft.com/office/powerpoint/2010/main" val="375056397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8.xml"/><Relationship Id="rId4" Type="http://schemas.openxmlformats.org/officeDocument/2006/relationships/image" Target="../media/image22.png"/></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9.png"/><Relationship Id="rId1" Type="http://schemas.openxmlformats.org/officeDocument/2006/relationships/slideMaster" Target="../slideMasters/slideMaster8.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8.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8.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8.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9.png"/><Relationship Id="rId1" Type="http://schemas.openxmlformats.org/officeDocument/2006/relationships/slideMaster" Target="../slideMasters/slideMaster9.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9.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9.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9.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4.png"/><Relationship Id="rId1" Type="http://schemas.openxmlformats.org/officeDocument/2006/relationships/slideMaster" Target="../slideMasters/slideMaster9.xml"/></Relationships>
</file>

<file path=ppt/slideLayouts/_rels/slideLayout15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9.png"/><Relationship Id="rId1" Type="http://schemas.openxmlformats.org/officeDocument/2006/relationships/slideMaster" Target="../slideMasters/slideMaster10.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0.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0.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0.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4.png"/><Relationship Id="rId1" Type="http://schemas.openxmlformats.org/officeDocument/2006/relationships/slideMaster" Target="../slideMasters/slideMaster10.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0.jpeg"/><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0.jpeg"/><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0.jpeg"/><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image" Target="../media/image8.emf"/><Relationship Id="rId5" Type="http://schemas.openxmlformats.org/officeDocument/2006/relationships/oleObject" Target="../embeddings/oleObject1.bin"/><Relationship Id="rId4" Type="http://schemas.openxmlformats.org/officeDocument/2006/relationships/image" Target="../media/image9.pn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5.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3" Type="http://schemas.openxmlformats.org/officeDocument/2006/relationships/slideMaster" Target="../slideMasters/slideMaster5.xml"/><Relationship Id="rId2" Type="http://schemas.openxmlformats.org/officeDocument/2006/relationships/tags" Target="../tags/tag2.xml"/><Relationship Id="rId1" Type="http://schemas.openxmlformats.org/officeDocument/2006/relationships/vmlDrawing" Target="../drawings/vmlDrawing2.vml"/><Relationship Id="rId6" Type="http://schemas.openxmlformats.org/officeDocument/2006/relationships/image" Target="../media/image8.emf"/><Relationship Id="rId5" Type="http://schemas.openxmlformats.org/officeDocument/2006/relationships/oleObject" Target="../embeddings/oleObject2.bin"/><Relationship Id="rId4" Type="http://schemas.openxmlformats.org/officeDocument/2006/relationships/image" Target="../media/image9.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0.jpeg"/><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0.jpeg"/><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0.jpeg"/><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4_Title Slide">
    <p:spTree>
      <p:nvGrpSpPr>
        <p:cNvPr id="1" name=""/>
        <p:cNvGrpSpPr/>
        <p:nvPr/>
      </p:nvGrpSpPr>
      <p:grpSpPr>
        <a:xfrm>
          <a:off x="0" y="0"/>
          <a:ext cx="0" cy="0"/>
          <a:chOff x="0" y="0"/>
          <a:chExt cx="0" cy="0"/>
        </a:xfrm>
      </p:grpSpPr>
      <p:pic>
        <p:nvPicPr>
          <p:cNvPr id="9" name="Picture 8" descr="DataInsights_quadton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88" y="-1"/>
            <a:ext cx="12192000" cy="6858973"/>
          </a:xfrm>
          <a:prstGeom prst="rect">
            <a:avLst/>
          </a:prstGeom>
        </p:spPr>
      </p:pic>
      <p:pic>
        <p:nvPicPr>
          <p:cNvPr id="14" name="Picture 13" descr="DataInsights-iStock_000022453217Large.jpg"/>
          <p:cNvPicPr>
            <a:picLocks noChangeAspect="1"/>
          </p:cNvPicPr>
          <p:nvPr/>
        </p:nvPicPr>
        <p:blipFill rotWithShape="1">
          <a:blip r:embed="rId3">
            <a:alphaModFix/>
            <a:extLst>
              <a:ext uri="{28A0092B-C50C-407E-A947-70E740481C1C}">
                <a14:useLocalDpi xmlns:a14="http://schemas.microsoft.com/office/drawing/2010/main" val="0"/>
              </a:ext>
            </a:extLst>
          </a:blip>
          <a:srcRect/>
          <a:stretch/>
        </p:blipFill>
        <p:spPr>
          <a:xfrm>
            <a:off x="7998438" y="2302198"/>
            <a:ext cx="2757245" cy="2751705"/>
          </a:xfrm>
          <a:prstGeom prst="rect">
            <a:avLst/>
          </a:prstGeom>
        </p:spPr>
      </p:pic>
      <p:pic>
        <p:nvPicPr>
          <p:cNvPr id="11" name="Picture 9"/>
          <p:cNvPicPr>
            <a:picLocks noChangeAspect="1"/>
          </p:cNvPicPr>
          <p:nvPr/>
        </p:nvPicPr>
        <p:blipFill>
          <a:blip r:embed="rId4" cstate="screen">
            <a:extLst>
              <a:ext uri="{28A0092B-C50C-407E-A947-70E740481C1C}">
                <a14:useLocalDpi xmlns:a14="http://schemas.microsoft.com/office/drawing/2010/main" val="0"/>
              </a:ext>
            </a:extLst>
          </a:blip>
          <a:srcRect/>
          <a:stretch>
            <a:fillRect/>
          </a:stretch>
        </p:blipFill>
        <p:spPr bwMode="auto">
          <a:xfrm>
            <a:off x="6573783" y="236590"/>
            <a:ext cx="5464145" cy="6437741"/>
          </a:xfrm>
          <a:prstGeom prst="rect">
            <a:avLst/>
          </a:prstGeom>
          <a:noFill/>
          <a:ln>
            <a:noFill/>
          </a:ln>
          <a:effectLst>
            <a:outerShdw blurRad="114300" dist="38100" dir="2700000" algn="tl" rotWithShape="0">
              <a:srgbClr val="000000">
                <a:alpha val="39999"/>
              </a:srgbClr>
            </a:outerShdw>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2" name="Rectangle 11"/>
          <p:cNvSpPr/>
          <p:nvPr/>
        </p:nvSpPr>
        <p:spPr bwMode="auto">
          <a:xfrm>
            <a:off x="0" y="1"/>
            <a:ext cx="6053737" cy="6869648"/>
          </a:xfrm>
          <a:prstGeom prst="rect">
            <a:avLst/>
          </a:prstGeom>
          <a:gradFill flip="none" rotWithShape="1">
            <a:gsLst>
              <a:gs pos="100000">
                <a:srgbClr val="003963">
                  <a:alpha val="0"/>
                </a:srgbClr>
              </a:gs>
              <a:gs pos="0">
                <a:srgbClr val="03122F"/>
              </a:gs>
              <a:gs pos="50000">
                <a:srgbClr val="072450">
                  <a:alpha val="9000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5720" rIns="0" bIns="45720" anchor="ctr"/>
          <a:lstStyle/>
          <a:p>
            <a:pPr algn="ctr" defTabSz="914102" fontAlgn="base">
              <a:spcBef>
                <a:spcPct val="0"/>
              </a:spcBef>
              <a:spcAft>
                <a:spcPct val="0"/>
              </a:spcAft>
              <a:defRPr/>
            </a:pPr>
            <a:endParaRPr lang="en-US" sz="1961" dirty="0">
              <a:gradFill>
                <a:gsLst>
                  <a:gs pos="0">
                    <a:srgbClr val="FFFFFF"/>
                  </a:gs>
                  <a:gs pos="100000">
                    <a:srgbClr val="FFFFFF"/>
                  </a:gs>
                </a:gsLst>
                <a:lin ang="5400000" scaled="0"/>
              </a:gradFill>
            </a:endParaRPr>
          </a:p>
        </p:txBody>
      </p:sp>
      <p:sp>
        <p:nvSpPr>
          <p:cNvPr id="16" name="Title 1"/>
          <p:cNvSpPr>
            <a:spLocks noGrp="1"/>
          </p:cNvSpPr>
          <p:nvPr>
            <p:ph type="ctrTitle"/>
          </p:nvPr>
        </p:nvSpPr>
        <p:spPr>
          <a:xfrm>
            <a:off x="269240" y="1428401"/>
            <a:ext cx="5487085" cy="897667"/>
          </a:xfrm>
        </p:spPr>
        <p:txBody>
          <a:bodyPr/>
          <a:lstStyle>
            <a:lvl1pPr>
              <a:defRPr sz="5098">
                <a:solidFill>
                  <a:schemeClr val="bg1"/>
                </a:solidFill>
              </a:defRPr>
            </a:lvl1pPr>
          </a:lstStyle>
          <a:p>
            <a:r>
              <a:rPr lang="en-US"/>
              <a:t>Click to edit Master title style</a:t>
            </a:r>
            <a:endParaRPr lang="en-US" dirty="0"/>
          </a:p>
        </p:txBody>
      </p:sp>
      <p:sp>
        <p:nvSpPr>
          <p:cNvPr id="17" name="Subtitle 2"/>
          <p:cNvSpPr>
            <a:spLocks noGrp="1"/>
          </p:cNvSpPr>
          <p:nvPr>
            <p:ph type="subTitle" idx="1"/>
          </p:nvPr>
        </p:nvSpPr>
        <p:spPr>
          <a:xfrm>
            <a:off x="269302" y="4353453"/>
            <a:ext cx="5487022" cy="1055663"/>
          </a:xfrm>
        </p:spPr>
        <p:txBody>
          <a:bodyPr/>
          <a:lstStyle>
            <a:lvl1pPr marL="0" indent="0" algn="l">
              <a:lnSpc>
                <a:spcPts val="2647"/>
              </a:lnSpc>
              <a:buNone/>
              <a:defRPr sz="2157">
                <a:solidFill>
                  <a:schemeClr val="bg1"/>
                </a:solidFill>
                <a:latin typeface="+mj-lt"/>
              </a:defRPr>
            </a:lvl1pPr>
            <a:lvl2pPr marL="448193" indent="0" algn="ctr">
              <a:buNone/>
              <a:defRPr>
                <a:solidFill>
                  <a:schemeClr val="tx1">
                    <a:tint val="75000"/>
                  </a:schemeClr>
                </a:solidFill>
              </a:defRPr>
            </a:lvl2pPr>
            <a:lvl3pPr marL="896386" indent="0" algn="ctr">
              <a:buNone/>
              <a:defRPr>
                <a:solidFill>
                  <a:schemeClr val="tx1">
                    <a:tint val="75000"/>
                  </a:schemeClr>
                </a:solidFill>
              </a:defRPr>
            </a:lvl3pPr>
            <a:lvl4pPr marL="1344579" indent="0" algn="ctr">
              <a:buNone/>
              <a:defRPr>
                <a:solidFill>
                  <a:schemeClr val="tx1">
                    <a:tint val="75000"/>
                  </a:schemeClr>
                </a:solidFill>
              </a:defRPr>
            </a:lvl4pPr>
            <a:lvl5pPr marL="1792773" indent="0" algn="ctr">
              <a:buNone/>
              <a:defRPr>
                <a:solidFill>
                  <a:schemeClr val="tx1">
                    <a:tint val="75000"/>
                  </a:schemeClr>
                </a:solidFill>
              </a:defRPr>
            </a:lvl5pPr>
            <a:lvl6pPr marL="2240966" indent="0" algn="ctr">
              <a:buNone/>
              <a:defRPr>
                <a:solidFill>
                  <a:schemeClr val="tx1">
                    <a:tint val="75000"/>
                  </a:schemeClr>
                </a:solidFill>
              </a:defRPr>
            </a:lvl6pPr>
            <a:lvl7pPr marL="2689159" indent="0" algn="ctr">
              <a:buNone/>
              <a:defRPr>
                <a:solidFill>
                  <a:schemeClr val="tx1">
                    <a:tint val="75000"/>
                  </a:schemeClr>
                </a:solidFill>
              </a:defRPr>
            </a:lvl7pPr>
            <a:lvl8pPr marL="3137352" indent="0" algn="ctr">
              <a:buNone/>
              <a:defRPr>
                <a:solidFill>
                  <a:schemeClr val="tx1">
                    <a:tint val="75000"/>
                  </a:schemeClr>
                </a:solidFill>
              </a:defRPr>
            </a:lvl8pPr>
            <a:lvl9pPr marL="3585545" indent="0" algn="ctr">
              <a:buNone/>
              <a:defRPr>
                <a:solidFill>
                  <a:schemeClr val="tx1">
                    <a:tint val="75000"/>
                  </a:schemeClr>
                </a:solidFill>
              </a:defRPr>
            </a:lvl9pPr>
          </a:lstStyle>
          <a:p>
            <a:r>
              <a:rPr lang="en-US"/>
              <a:t>Click to edit Master subtitle style</a:t>
            </a:r>
            <a:endParaRPr lang="en-US" dirty="0"/>
          </a:p>
        </p:txBody>
      </p:sp>
      <p:pic>
        <p:nvPicPr>
          <p:cNvPr id="13" name="Picture 12"/>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305034" y="323266"/>
            <a:ext cx="1576535" cy="580001"/>
          </a:xfrm>
          <a:prstGeom prst="rect">
            <a:avLst/>
          </a:prstGeom>
        </p:spPr>
      </p:pic>
      <p:pic>
        <p:nvPicPr>
          <p:cNvPr id="10" name="Picture 9" descr="DataInsights_quadton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88" y="-1"/>
            <a:ext cx="12192000" cy="6858973"/>
          </a:xfrm>
          <a:prstGeom prst="rect">
            <a:avLst/>
          </a:prstGeom>
        </p:spPr>
      </p:pic>
      <p:pic>
        <p:nvPicPr>
          <p:cNvPr id="15" name="Picture 14" descr="DataInsights-iStock_000022453217Large.jpg"/>
          <p:cNvPicPr>
            <a:picLocks noChangeAspect="1"/>
          </p:cNvPicPr>
          <p:nvPr/>
        </p:nvPicPr>
        <p:blipFill rotWithShape="1">
          <a:blip r:embed="rId3">
            <a:alphaModFix/>
            <a:extLst>
              <a:ext uri="{28A0092B-C50C-407E-A947-70E740481C1C}">
                <a14:useLocalDpi xmlns:a14="http://schemas.microsoft.com/office/drawing/2010/main" val="0"/>
              </a:ext>
            </a:extLst>
          </a:blip>
          <a:srcRect/>
          <a:stretch/>
        </p:blipFill>
        <p:spPr>
          <a:xfrm>
            <a:off x="7998438" y="2302198"/>
            <a:ext cx="2757245" cy="2751705"/>
          </a:xfrm>
          <a:prstGeom prst="rect">
            <a:avLst/>
          </a:prstGeom>
        </p:spPr>
      </p:pic>
      <p:pic>
        <p:nvPicPr>
          <p:cNvPr id="18" name="Picture 9"/>
          <p:cNvPicPr>
            <a:picLocks noChangeAspect="1"/>
          </p:cNvPicPr>
          <p:nvPr/>
        </p:nvPicPr>
        <p:blipFill>
          <a:blip r:embed="rId4" cstate="screen">
            <a:extLst>
              <a:ext uri="{28A0092B-C50C-407E-A947-70E740481C1C}">
                <a14:useLocalDpi xmlns:a14="http://schemas.microsoft.com/office/drawing/2010/main" val="0"/>
              </a:ext>
            </a:extLst>
          </a:blip>
          <a:srcRect/>
          <a:stretch>
            <a:fillRect/>
          </a:stretch>
        </p:blipFill>
        <p:spPr bwMode="auto">
          <a:xfrm>
            <a:off x="6573783" y="236590"/>
            <a:ext cx="5464145" cy="6437741"/>
          </a:xfrm>
          <a:prstGeom prst="rect">
            <a:avLst/>
          </a:prstGeom>
          <a:noFill/>
          <a:ln>
            <a:noFill/>
          </a:ln>
          <a:effectLst>
            <a:outerShdw blurRad="114300" dist="38100" dir="2700000" algn="tl" rotWithShape="0">
              <a:srgbClr val="000000">
                <a:alpha val="39999"/>
              </a:srgbClr>
            </a:outerShdw>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9" name="Rectangle 18"/>
          <p:cNvSpPr/>
          <p:nvPr/>
        </p:nvSpPr>
        <p:spPr bwMode="auto">
          <a:xfrm>
            <a:off x="0" y="1"/>
            <a:ext cx="6053737" cy="6869648"/>
          </a:xfrm>
          <a:prstGeom prst="rect">
            <a:avLst/>
          </a:prstGeom>
          <a:gradFill flip="none" rotWithShape="1">
            <a:gsLst>
              <a:gs pos="100000">
                <a:srgbClr val="003963">
                  <a:alpha val="0"/>
                </a:srgbClr>
              </a:gs>
              <a:gs pos="0">
                <a:srgbClr val="03122F"/>
              </a:gs>
              <a:gs pos="50000">
                <a:srgbClr val="072450">
                  <a:alpha val="9000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5720" rIns="0" bIns="45720" anchor="ctr"/>
          <a:lstStyle/>
          <a:p>
            <a:pPr algn="ctr" defTabSz="914102" fontAlgn="base">
              <a:spcBef>
                <a:spcPct val="0"/>
              </a:spcBef>
              <a:spcAft>
                <a:spcPct val="0"/>
              </a:spcAft>
              <a:defRPr/>
            </a:pPr>
            <a:endParaRPr lang="en-US" sz="1961" dirty="0">
              <a:gradFill>
                <a:gsLst>
                  <a:gs pos="0">
                    <a:srgbClr val="FFFFFF"/>
                  </a:gs>
                  <a:gs pos="100000">
                    <a:srgbClr val="FFFFFF"/>
                  </a:gs>
                </a:gsLst>
                <a:lin ang="5400000" scaled="0"/>
              </a:gradFill>
            </a:endParaRPr>
          </a:p>
        </p:txBody>
      </p:sp>
      <p:pic>
        <p:nvPicPr>
          <p:cNvPr id="20" name="Picture 19"/>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305034" y="323266"/>
            <a:ext cx="1576535" cy="580001"/>
          </a:xfrm>
          <a:prstGeom prst="rect">
            <a:avLst/>
          </a:prstGeom>
        </p:spPr>
      </p:pic>
      <p:pic>
        <p:nvPicPr>
          <p:cNvPr id="21" name="Picture 20" descr="DataInsights_quadton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088" y="-1"/>
            <a:ext cx="12192000" cy="6858973"/>
          </a:xfrm>
          <a:prstGeom prst="rect">
            <a:avLst/>
          </a:prstGeom>
        </p:spPr>
      </p:pic>
      <p:pic>
        <p:nvPicPr>
          <p:cNvPr id="22" name="Picture 21" descr="DataInsights-iStock_000022453217Large.jpg"/>
          <p:cNvPicPr>
            <a:picLocks noChangeAspect="1"/>
          </p:cNvPicPr>
          <p:nvPr userDrawn="1"/>
        </p:nvPicPr>
        <p:blipFill rotWithShape="1">
          <a:blip r:embed="rId3">
            <a:alphaModFix/>
            <a:extLst>
              <a:ext uri="{28A0092B-C50C-407E-A947-70E740481C1C}">
                <a14:useLocalDpi xmlns:a14="http://schemas.microsoft.com/office/drawing/2010/main" val="0"/>
              </a:ext>
            </a:extLst>
          </a:blip>
          <a:srcRect/>
          <a:stretch/>
        </p:blipFill>
        <p:spPr>
          <a:xfrm>
            <a:off x="7998438" y="2302198"/>
            <a:ext cx="2757245" cy="2751705"/>
          </a:xfrm>
          <a:prstGeom prst="rect">
            <a:avLst/>
          </a:prstGeom>
        </p:spPr>
      </p:pic>
      <p:pic>
        <p:nvPicPr>
          <p:cNvPr id="23" name="Picture 9"/>
          <p:cNvPicPr>
            <a:picLocks noChangeAspect="1"/>
          </p:cNvPicPr>
          <p:nvPr userDrawn="1"/>
        </p:nvPicPr>
        <p:blipFill>
          <a:blip r:embed="rId4" cstate="screen">
            <a:extLst>
              <a:ext uri="{28A0092B-C50C-407E-A947-70E740481C1C}">
                <a14:useLocalDpi xmlns:a14="http://schemas.microsoft.com/office/drawing/2010/main" val="0"/>
              </a:ext>
            </a:extLst>
          </a:blip>
          <a:srcRect/>
          <a:stretch>
            <a:fillRect/>
          </a:stretch>
        </p:blipFill>
        <p:spPr bwMode="auto">
          <a:xfrm>
            <a:off x="6573783" y="236590"/>
            <a:ext cx="5464145" cy="6437741"/>
          </a:xfrm>
          <a:prstGeom prst="rect">
            <a:avLst/>
          </a:prstGeom>
          <a:noFill/>
          <a:ln>
            <a:noFill/>
          </a:ln>
          <a:effectLst>
            <a:outerShdw blurRad="114300" dist="38100" dir="2700000" algn="tl" rotWithShape="0">
              <a:srgbClr val="000000">
                <a:alpha val="39999"/>
              </a:srgbClr>
            </a:outer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4" name="Rectangle 23"/>
          <p:cNvSpPr/>
          <p:nvPr userDrawn="1"/>
        </p:nvSpPr>
        <p:spPr bwMode="auto">
          <a:xfrm>
            <a:off x="0" y="1"/>
            <a:ext cx="6053737" cy="6869648"/>
          </a:xfrm>
          <a:prstGeom prst="rect">
            <a:avLst/>
          </a:prstGeom>
          <a:gradFill flip="none" rotWithShape="1">
            <a:gsLst>
              <a:gs pos="100000">
                <a:srgbClr val="003963">
                  <a:alpha val="0"/>
                </a:srgbClr>
              </a:gs>
              <a:gs pos="0">
                <a:srgbClr val="03122F"/>
              </a:gs>
              <a:gs pos="50000">
                <a:srgbClr val="072450">
                  <a:alpha val="9000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5720" rIns="0" bIns="45720" anchor="ctr"/>
          <a:lstStyle/>
          <a:p>
            <a:pPr algn="ctr" defTabSz="914102" fontAlgn="base">
              <a:spcBef>
                <a:spcPct val="0"/>
              </a:spcBef>
              <a:spcAft>
                <a:spcPct val="0"/>
              </a:spcAft>
              <a:defRPr/>
            </a:pPr>
            <a:endParaRPr lang="en-US" sz="1961" dirty="0">
              <a:gradFill>
                <a:gsLst>
                  <a:gs pos="0">
                    <a:srgbClr val="FFFFFF"/>
                  </a:gs>
                  <a:gs pos="100000">
                    <a:srgbClr val="FFFFFF"/>
                  </a:gs>
                </a:gsLst>
                <a:lin ang="5400000" scaled="0"/>
              </a:gradFill>
            </a:endParaRPr>
          </a:p>
        </p:txBody>
      </p:sp>
      <p:pic>
        <p:nvPicPr>
          <p:cNvPr id="25" name="Picture 24"/>
          <p:cNvPicPr>
            <a:picLocks noChangeAspect="1"/>
          </p:cNvPicPr>
          <p:nvPr userDrawn="1"/>
        </p:nvPicPr>
        <p:blipFill>
          <a:blip r:embed="rId5" cstate="screen">
            <a:extLst>
              <a:ext uri="{28A0092B-C50C-407E-A947-70E740481C1C}">
                <a14:useLocalDpi xmlns:a14="http://schemas.microsoft.com/office/drawing/2010/main" val="0"/>
              </a:ext>
            </a:extLst>
          </a:blip>
          <a:stretch>
            <a:fillRect/>
          </a:stretch>
        </p:blipFill>
        <p:spPr>
          <a:xfrm>
            <a:off x="305034" y="323266"/>
            <a:ext cx="1576535" cy="580001"/>
          </a:xfrm>
          <a:prstGeom prst="rect">
            <a:avLst/>
          </a:prstGeom>
        </p:spPr>
      </p:pic>
    </p:spTree>
    <p:extLst>
      <p:ext uri="{BB962C8B-B14F-4D97-AF65-F5344CB8AC3E}">
        <p14:creationId xmlns:p14="http://schemas.microsoft.com/office/powerpoint/2010/main" val="11590874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0" y="2"/>
            <a:ext cx="12190264" cy="6857996"/>
          </a:xfrm>
          <a:prstGeom prst="rect">
            <a:avLst/>
          </a:prstGeom>
        </p:spPr>
      </p:pic>
      <p:sp>
        <p:nvSpPr>
          <p:cNvPr id="2" name="Rectangle 1"/>
          <p:cNvSpPr/>
          <p:nvPr userDrawn="1"/>
        </p:nvSpPr>
        <p:spPr bwMode="auto">
          <a:xfrm>
            <a:off x="269239" y="2077800"/>
            <a:ext cx="6274974" cy="2696029"/>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77814"/>
            <a:ext cx="6276530" cy="1978764"/>
          </a:xfrm>
          <a:noFill/>
        </p:spPr>
        <p:txBody>
          <a:bodyPr lIns="146304" tIns="91440" rIns="146304" bIns="91440" anchor="t" anchorCtr="0"/>
          <a:lstStyle>
            <a:lvl1pPr>
              <a:defRPr sz="5293" spc="-98" baseline="0">
                <a:gradFill>
                  <a:gsLst>
                    <a:gs pos="57576">
                      <a:srgbClr val="FFFFFF"/>
                    </a:gs>
                    <a:gs pos="35000">
                      <a:srgbClr val="FFFFFF"/>
                    </a:gs>
                  </a:gsLst>
                  <a:lin ang="5400000" scaled="0"/>
                </a:gradFill>
              </a:defRPr>
            </a:lvl1pPr>
          </a:lstStyle>
          <a:p>
            <a:r>
              <a:rPr lang="en-US" dirty="0"/>
              <a:t>Event name here</a:t>
            </a:r>
          </a:p>
        </p:txBody>
      </p:sp>
      <p:sp>
        <p:nvSpPr>
          <p:cNvPr id="3" name="Text Placeholder 2"/>
          <p:cNvSpPr>
            <a:spLocks noGrp="1"/>
          </p:cNvSpPr>
          <p:nvPr>
            <p:ph type="body" sz="quarter" idx="14" hasCustomPrompt="1"/>
          </p:nvPr>
        </p:nvSpPr>
        <p:spPr bwMode="auto">
          <a:xfrm>
            <a:off x="267683" y="4056579"/>
            <a:ext cx="6276530" cy="717249"/>
          </a:xfrm>
        </p:spPr>
        <p:txBody>
          <a:bodyPr tIns="109728" bIns="109728">
            <a:noAutofit/>
          </a:bodyPr>
          <a:lstStyle>
            <a:lvl1pPr marL="0" indent="0">
              <a:spcBef>
                <a:spcPts val="0"/>
              </a:spcBef>
              <a:buNone/>
              <a:defRPr sz="2353">
                <a:gradFill>
                  <a:gsLst>
                    <a:gs pos="57576">
                      <a:srgbClr val="FFFFFF"/>
                    </a:gs>
                    <a:gs pos="35000">
                      <a:srgbClr val="FFFFFF"/>
                    </a:gs>
                  </a:gsLst>
                  <a:lin ang="5400000" scaled="0"/>
                </a:gradFill>
                <a:latin typeface="+mn-lt"/>
              </a:defRPr>
            </a:lvl1pPr>
          </a:lstStyle>
          <a:p>
            <a:pPr lvl="0"/>
            <a:r>
              <a:rPr lang="en-US" dirty="0"/>
              <a:t>City | Date</a:t>
            </a:r>
          </a:p>
        </p:txBody>
      </p:sp>
      <p:pic>
        <p:nvPicPr>
          <p:cNvPr id="8" name="Picture 7"/>
          <p:cNvPicPr>
            <a:picLocks noChangeAspect="1"/>
          </p:cNvPicPr>
          <p:nvPr userDrawn="1"/>
        </p:nvPicPr>
        <p:blipFill>
          <a:blip r:embed="rId3"/>
          <a:stretch>
            <a:fillRect/>
          </a:stretch>
        </p:blipFill>
        <p:spPr>
          <a:xfrm>
            <a:off x="448586" y="6121376"/>
            <a:ext cx="1254995" cy="269134"/>
          </a:xfrm>
          <a:prstGeom prst="rect">
            <a:avLst/>
          </a:prstGeom>
        </p:spPr>
      </p:pic>
      <p:sp>
        <p:nvSpPr>
          <p:cNvPr id="7" name="Rectangle 6">
            <a:extLst>
              <a:ext uri="{FF2B5EF4-FFF2-40B4-BE49-F238E27FC236}">
                <a16:creationId xmlns:a16="http://schemas.microsoft.com/office/drawing/2014/main" id="{DE1F0B99-91BC-45E2-88BF-E41FFC314CB2}"/>
              </a:ext>
            </a:extLst>
          </p:cNvPr>
          <p:cNvSpPr/>
          <p:nvPr userDrawn="1"/>
        </p:nvSpPr>
        <p:spPr>
          <a:xfrm>
            <a:off x="3996796" y="6488668"/>
            <a:ext cx="4040145" cy="369332"/>
          </a:xfrm>
          <a:prstGeom prst="rect">
            <a:avLst/>
          </a:prstGeom>
        </p:spPr>
        <p:txBody>
          <a:bodyPr wrap="none">
            <a:spAutoFit/>
          </a:bodyPr>
          <a:lstStyle/>
          <a:p>
            <a:pPr marL="0" marR="0">
              <a:spcBef>
                <a:spcPts val="0"/>
              </a:spcBef>
              <a:spcAft>
                <a:spcPts val="0"/>
              </a:spcAft>
            </a:pPr>
            <a:r>
              <a:rPr lang="en-US" sz="1800" dirty="0">
                <a:solidFill>
                  <a:srgbClr val="1A1A1A"/>
                </a:solidFill>
                <a:effectLst/>
                <a:latin typeface="Segoe UI" panose="020B0502040204020203" pitchFamily="34" charset="0"/>
                <a:ea typeface="Calibri" panose="020F0502020204030204" pitchFamily="34" charset="0"/>
              </a:rPr>
              <a:t>© 2017 Microsoft. All rights reserved. </a:t>
            </a:r>
            <a:endParaRPr lang="en-US" sz="1600" dirty="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3286080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87929276"/>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50258092"/>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835523173"/>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7"/>
            <a:ext cx="9859116" cy="1158793"/>
          </a:xfrm>
          <a:noFill/>
        </p:spPr>
        <p:txBody>
          <a:bodyPr tIns="91440" bIns="91440" anchor="t" anchorCtr="0">
            <a:spAutoFit/>
          </a:bodyPr>
          <a:lstStyle>
            <a:lvl1pPr>
              <a:defRPr sz="7056"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1" y="3877277"/>
            <a:ext cx="9860674" cy="724246"/>
          </a:xfrm>
          <a:noFill/>
        </p:spPr>
        <p:txBody>
          <a:bodyPr lIns="182880" tIns="146304" rIns="182880" bIns="146304">
            <a:spAutoFit/>
          </a:bodyPr>
          <a:lstStyle>
            <a:lvl1pPr marL="0" indent="0">
              <a:spcBef>
                <a:spcPts val="0"/>
              </a:spcBef>
              <a:buNone/>
              <a:defRPr sz="3136"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6689038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7"/>
            <a:ext cx="9859116" cy="1158793"/>
          </a:xfrm>
          <a:noFill/>
        </p:spPr>
        <p:txBody>
          <a:bodyPr tIns="91440" bIns="91440" anchor="t" anchorCtr="0">
            <a:spAutoFit/>
          </a:bodyPr>
          <a:lstStyle>
            <a:lvl1pPr>
              <a:defRPr lang="en-US" sz="7056"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9879800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200054818"/>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132185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4788389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1375366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17195"/>
            <a:ext cx="5378548" cy="1973570"/>
          </a:xfrm>
        </p:spPr>
        <p:txBody>
          <a:bodyPr>
            <a:spAutoFit/>
          </a:bodyPr>
          <a:lstStyle>
            <a:lvl1pPr>
              <a:defRPr sz="646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extLst>
                <a:ext uri="{28A0092B-C50C-407E-A947-70E740481C1C}">
                  <a14:useLocalDpi xmlns:a14="http://schemas.microsoft.com/office/drawing/2010/main" val="0"/>
                </a:ext>
              </a:extLst>
            </a:blip>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196759774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itle Slide Photo_Option">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0" y="2"/>
            <a:ext cx="12190264" cy="6857996"/>
          </a:xfrm>
          <a:prstGeom prst="rect">
            <a:avLst/>
          </a:prstGeom>
        </p:spPr>
      </p:pic>
      <p:sp>
        <p:nvSpPr>
          <p:cNvPr id="2" name="Rectangle 1"/>
          <p:cNvSpPr/>
          <p:nvPr userDrawn="1"/>
        </p:nvSpPr>
        <p:spPr bwMode="auto">
          <a:xfrm>
            <a:off x="269239" y="2077801"/>
            <a:ext cx="6274974" cy="359258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77814"/>
            <a:ext cx="6276530" cy="1793104"/>
          </a:xfrm>
          <a:noFill/>
        </p:spPr>
        <p:txBody>
          <a:bodyPr lIns="146304" tIns="91440" rIns="146304" bIns="91440" anchor="t" anchorCtr="0"/>
          <a:lstStyle>
            <a:lvl1pPr>
              <a:defRPr sz="5293" spc="-98"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877276"/>
            <a:ext cx="6276530" cy="1793104"/>
          </a:xfrm>
        </p:spPr>
        <p:txBody>
          <a:bodyPr tIns="109728" bIns="109728">
            <a:noAutofit/>
          </a:bodyPr>
          <a:lstStyle>
            <a:lvl1pPr marL="0" indent="0">
              <a:spcBef>
                <a:spcPts val="0"/>
              </a:spcBef>
              <a:buNone/>
              <a:defRPr sz="3136">
                <a:gradFill>
                  <a:gsLst>
                    <a:gs pos="57576">
                      <a:srgbClr val="FFFFFF"/>
                    </a:gs>
                    <a:gs pos="35000">
                      <a:srgbClr val="FFFFFF"/>
                    </a:gs>
                  </a:gsLst>
                  <a:lin ang="5400000" scaled="0"/>
                </a:gradFill>
              </a:defRPr>
            </a:lvl1pPr>
          </a:lstStyle>
          <a:p>
            <a:pPr lvl="0"/>
            <a:r>
              <a:rPr lang="en-US" dirty="0"/>
              <a:t>Speaker Name</a:t>
            </a:r>
          </a:p>
        </p:txBody>
      </p:sp>
      <p:pic>
        <p:nvPicPr>
          <p:cNvPr id="7" name="Picture 6"/>
          <p:cNvPicPr>
            <a:picLocks noChangeAspect="1"/>
          </p:cNvPicPr>
          <p:nvPr userDrawn="1"/>
        </p:nvPicPr>
        <p:blipFill>
          <a:blip r:embed="rId3"/>
          <a:stretch>
            <a:fillRect/>
          </a:stretch>
        </p:blipFill>
        <p:spPr>
          <a:xfrm>
            <a:off x="448586" y="6121376"/>
            <a:ext cx="1254995" cy="269134"/>
          </a:xfrm>
          <a:prstGeom prst="rect">
            <a:avLst/>
          </a:prstGeom>
        </p:spPr>
      </p:pic>
      <p:sp>
        <p:nvSpPr>
          <p:cNvPr id="8" name="Rectangle 7">
            <a:extLst>
              <a:ext uri="{FF2B5EF4-FFF2-40B4-BE49-F238E27FC236}">
                <a16:creationId xmlns:a16="http://schemas.microsoft.com/office/drawing/2014/main" id="{A38C79C9-5AF2-4FB5-9715-7948347A10F9}"/>
              </a:ext>
            </a:extLst>
          </p:cNvPr>
          <p:cNvSpPr/>
          <p:nvPr userDrawn="1"/>
        </p:nvSpPr>
        <p:spPr>
          <a:xfrm>
            <a:off x="3996796" y="6488668"/>
            <a:ext cx="4040145" cy="369332"/>
          </a:xfrm>
          <a:prstGeom prst="rect">
            <a:avLst/>
          </a:prstGeom>
        </p:spPr>
        <p:txBody>
          <a:bodyPr wrap="none">
            <a:spAutoFit/>
          </a:bodyPr>
          <a:lstStyle/>
          <a:p>
            <a:pPr marL="0" marR="0">
              <a:spcBef>
                <a:spcPts val="0"/>
              </a:spcBef>
              <a:spcAft>
                <a:spcPts val="0"/>
              </a:spcAft>
            </a:pPr>
            <a:r>
              <a:rPr lang="en-US" sz="1800" dirty="0">
                <a:solidFill>
                  <a:srgbClr val="1A1A1A"/>
                </a:solidFill>
                <a:effectLst/>
                <a:latin typeface="Segoe UI" panose="020B0502040204020203" pitchFamily="34" charset="0"/>
                <a:ea typeface="Calibri" panose="020F0502020204030204" pitchFamily="34" charset="0"/>
              </a:rPr>
              <a:t>© 2017 Microsoft. All rights reserved. </a:t>
            </a:r>
            <a:endParaRPr lang="en-US" sz="1600" dirty="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149441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28963514"/>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544840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549220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989820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algn="ctr" defTabSz="913927"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3"/>
            <a:ext cx="11653522"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6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6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56614858"/>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0204" y="3083652"/>
            <a:ext cx="3227129" cy="692057"/>
          </a:xfrm>
          <a:prstGeom prst="rect">
            <a:avLst/>
          </a:prstGeom>
        </p:spPr>
      </p:pic>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0204" y="3083652"/>
            <a:ext cx="3227129" cy="692057"/>
          </a:xfrm>
          <a:prstGeom prst="rect">
            <a:avLst/>
          </a:prstGeom>
        </p:spPr>
      </p:pic>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dirty="0">
                <a:gradFill>
                  <a:gsLst>
                    <a:gs pos="0">
                      <a:srgbClr val="505050"/>
                    </a:gs>
                    <a:gs pos="100000">
                      <a:srgbClr val="505050"/>
                    </a:gs>
                  </a:gsLst>
                  <a:lin ang="5400000" scaled="0"/>
                </a:gradFill>
                <a:cs typeface="Segoe UI" pitchFamily="34" charset="0"/>
              </a:rPr>
              <a:t>© 2014 Microsoft Corporation. All rights reserved. </a:t>
            </a:r>
          </a:p>
        </p:txBody>
      </p:sp>
    </p:spTree>
    <p:extLst>
      <p:ext uri="{BB962C8B-B14F-4D97-AF65-F5344CB8AC3E}">
        <p14:creationId xmlns:p14="http://schemas.microsoft.com/office/powerpoint/2010/main" val="2673390875"/>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3810664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5_Data Insights Title">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39" y="2031023"/>
            <a:ext cx="10258286" cy="1686801"/>
          </a:xfrm>
          <a:prstGeom prst="rect">
            <a:avLst/>
          </a:prstGeom>
        </p:spPr>
        <p:txBody>
          <a:bodyPr lIns="146304" tIns="91440" rIns="146304" bIns="91440"/>
          <a:lstStyle>
            <a:lvl1pPr algn="l">
              <a:defRPr sz="5880">
                <a:gradFill>
                  <a:gsLst>
                    <a:gs pos="0">
                      <a:srgbClr val="FFFFFF"/>
                    </a:gs>
                    <a:gs pos="100000">
                      <a:srgbClr val="FFFFFF"/>
                    </a:gs>
                  </a:gsLst>
                  <a:lin ang="5400000" scaled="0"/>
                </a:gradFill>
              </a:defRPr>
            </a:lvl1pPr>
          </a:lstStyle>
          <a:p>
            <a:r>
              <a:rPr lang="en-US" dirty="0"/>
              <a:t>Data insights headline</a:t>
            </a:r>
          </a:p>
        </p:txBody>
      </p:sp>
    </p:spTree>
    <p:extLst>
      <p:ext uri="{BB962C8B-B14F-4D97-AF65-F5344CB8AC3E}">
        <p14:creationId xmlns:p14="http://schemas.microsoft.com/office/powerpoint/2010/main" val="662054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1_Title Only">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68927" y="286381"/>
            <a:ext cx="11653523" cy="927940"/>
          </a:xfrm>
          <a:prstGeom prst="rect">
            <a:avLst/>
          </a:prstGeom>
        </p:spPr>
        <p:txBody>
          <a:bodyPr lIns="146304" tIns="91440" rIns="146304" bIns="91440"/>
          <a:lstStyle>
            <a:lvl1pPr algn="l">
              <a:defRPr sz="5096">
                <a:solidFill>
                  <a:schemeClr val="tx2"/>
                </a:solidFill>
                <a:latin typeface="+mj-lt"/>
              </a:defRPr>
            </a:lvl1pPr>
          </a:lstStyle>
          <a:p>
            <a:r>
              <a:rPr lang="en-US"/>
              <a:t>Click to edit Master title style</a:t>
            </a:r>
            <a:endParaRPr lang="en-US" dirty="0"/>
          </a:p>
        </p:txBody>
      </p:sp>
    </p:spTree>
    <p:extLst>
      <p:ext uri="{BB962C8B-B14F-4D97-AF65-F5344CB8AC3E}">
        <p14:creationId xmlns:p14="http://schemas.microsoft.com/office/powerpoint/2010/main" val="3208146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6_Title Only">
    <p:bg>
      <p:bgPr>
        <a:solidFill>
          <a:schemeClr val="accent4"/>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68927" y="286381"/>
            <a:ext cx="11653523" cy="927940"/>
          </a:xfrm>
          <a:prstGeom prst="rect">
            <a:avLst/>
          </a:prstGeom>
        </p:spPr>
        <p:txBody>
          <a:bodyPr lIns="146304" tIns="91440" rIns="146304" bIns="91440"/>
          <a:lstStyle>
            <a:lvl1pPr algn="l">
              <a:defRPr>
                <a:gradFill>
                  <a:gsLst>
                    <a:gs pos="2917">
                      <a:schemeClr val="bg1"/>
                    </a:gs>
                    <a:gs pos="100000">
                      <a:schemeClr val="bg1"/>
                    </a:gs>
                  </a:gsLst>
                  <a:lin ang="5400000" scaled="0"/>
                </a:gradFill>
              </a:defRPr>
            </a:lvl1pPr>
          </a:lstStyle>
          <a:p>
            <a:r>
              <a:rPr lang="en-US"/>
              <a:t>Click to edit Master title style</a:t>
            </a:r>
            <a:endParaRPr lang="en-US" dirty="0"/>
          </a:p>
        </p:txBody>
      </p:sp>
      <p:sp>
        <p:nvSpPr>
          <p:cNvPr id="10" name="Title"/>
          <p:cNvSpPr>
            <a:spLocks noGrp="1"/>
          </p:cNvSpPr>
          <p:nvPr>
            <p:ph type="body" sz="quarter" idx="10" hasCustomPrompt="1"/>
          </p:nvPr>
        </p:nvSpPr>
        <p:spPr>
          <a:xfrm>
            <a:off x="269239" y="2084175"/>
            <a:ext cx="9860673" cy="2434899"/>
          </a:xfrm>
          <a:prstGeom prst="rect">
            <a:avLst/>
          </a:prstGeom>
        </p:spPr>
        <p:txBody>
          <a:bodyPr/>
          <a:lstStyle>
            <a:lvl1pPr marL="0" indent="0">
              <a:buNone/>
              <a:defRPr sz="16267">
                <a:gradFill>
                  <a:gsLst>
                    <a:gs pos="2917">
                      <a:schemeClr val="bg1"/>
                    </a:gs>
                    <a:gs pos="100000">
                      <a:schemeClr val="bg1"/>
                    </a:gs>
                  </a:gsLst>
                  <a:lin ang="5400000" scaled="0"/>
                </a:gradFill>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dirty="0"/>
              <a:t>Demo</a:t>
            </a:r>
          </a:p>
        </p:txBody>
      </p:sp>
    </p:spTree>
    <p:extLst>
      <p:ext uri="{BB962C8B-B14F-4D97-AF65-F5344CB8AC3E}">
        <p14:creationId xmlns:p14="http://schemas.microsoft.com/office/powerpoint/2010/main" val="33840819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3" spc="-98"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878574"/>
            <a:ext cx="7171337"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239304" y="5853250"/>
            <a:ext cx="1956016" cy="719610"/>
          </a:xfrm>
          <a:prstGeom prst="rect">
            <a:avLst/>
          </a:prstGeom>
        </p:spPr>
      </p:pic>
    </p:spTree>
    <p:extLst>
      <p:ext uri="{BB962C8B-B14F-4D97-AF65-F5344CB8AC3E}">
        <p14:creationId xmlns:p14="http://schemas.microsoft.com/office/powerpoint/2010/main" val="184100918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70pt Title w/photo">
    <p:spTree>
      <p:nvGrpSpPr>
        <p:cNvPr id="1" name=""/>
        <p:cNvGrpSpPr/>
        <p:nvPr/>
      </p:nvGrpSpPr>
      <p:grpSpPr>
        <a:xfrm>
          <a:off x="0" y="0"/>
          <a:ext cx="0" cy="0"/>
          <a:chOff x="0" y="0"/>
          <a:chExt cx="0" cy="0"/>
        </a:xfrm>
      </p:grpSpPr>
      <p:sp>
        <p:nvSpPr>
          <p:cNvPr id="6" name="Picture Placeholder 5"/>
          <p:cNvSpPr>
            <a:spLocks noGrp="1"/>
          </p:cNvSpPr>
          <p:nvPr>
            <p:ph type="pic" sz="quarter" idx="10" hasCustomPrompt="1"/>
          </p:nvPr>
        </p:nvSpPr>
        <p:spPr>
          <a:xfrm>
            <a:off x="0" y="3066877"/>
            <a:ext cx="12192000" cy="724246"/>
          </a:xfrm>
          <a:prstGeom prst="rect">
            <a:avLst/>
          </a:prstGeom>
        </p:spPr>
        <p:txBody>
          <a:bodyPr anchor="ctr"/>
          <a:lstStyle>
            <a:lvl1pPr marL="0" indent="0">
              <a:buNone/>
              <a:defRPr baseline="0"/>
            </a:lvl1pPr>
          </a:lstStyle>
          <a:p>
            <a:r>
              <a:rPr lang="en-US" dirty="0"/>
              <a:t>click icon to insert photo</a:t>
            </a:r>
          </a:p>
        </p:txBody>
      </p:sp>
      <p:sp>
        <p:nvSpPr>
          <p:cNvPr id="7" name="Text Placeholder 4"/>
          <p:cNvSpPr>
            <a:spLocks noGrp="1"/>
          </p:cNvSpPr>
          <p:nvPr>
            <p:ph type="body" sz="quarter" idx="12"/>
          </p:nvPr>
        </p:nvSpPr>
        <p:spPr>
          <a:xfrm>
            <a:off x="269240" y="291075"/>
            <a:ext cx="10757100" cy="1108425"/>
          </a:xfrm>
          <a:prstGeom prst="rect">
            <a:avLst/>
          </a:prstGeom>
        </p:spPr>
        <p:txBody>
          <a:bodyPr lIns="146304" tIns="91440" rIns="146304" bIns="91440">
            <a:noAutofit/>
          </a:bodyPr>
          <a:lstStyle>
            <a:lvl1pPr marL="0" indent="0">
              <a:lnSpc>
                <a:spcPct val="90000"/>
              </a:lnSpc>
              <a:spcBef>
                <a:spcPts val="1173"/>
              </a:spcBef>
              <a:spcAft>
                <a:spcPts val="2355"/>
              </a:spcAft>
              <a:buFontTx/>
              <a:buNone/>
              <a:defRPr lang="en-US" sz="6863" b="0" i="0" kern="1200" spc="0" baseline="0" dirty="0" smtClean="0">
                <a:solidFill>
                  <a:schemeClr val="bg1"/>
                </a:solidFill>
                <a:latin typeface="+mj-lt"/>
                <a:ea typeface="+mn-ea"/>
                <a:cs typeface="+mn-cs"/>
              </a:defRPr>
            </a:lvl1pPr>
          </a:lstStyle>
          <a:p>
            <a:pPr marL="0" marR="0" lvl="0" indent="0" algn="l" defTabSz="914172" rtl="0" eaLnBrk="1" fontAlgn="auto" latinLnBrk="0" hangingPunct="1">
              <a:lnSpc>
                <a:spcPct val="90000"/>
              </a:lnSpc>
              <a:spcBef>
                <a:spcPts val="1173"/>
              </a:spcBef>
              <a:spcAft>
                <a:spcPts val="2355"/>
              </a:spcAft>
              <a:buClrTx/>
              <a:buSzPct val="90000"/>
              <a:buFontTx/>
              <a:buNone/>
              <a:tabLst/>
            </a:pPr>
            <a:r>
              <a:rPr lang="en-US"/>
              <a:t>Click to edit Master text styles</a:t>
            </a:r>
          </a:p>
        </p:txBody>
      </p:sp>
    </p:spTree>
    <p:extLst>
      <p:ext uri="{BB962C8B-B14F-4D97-AF65-F5344CB8AC3E}">
        <p14:creationId xmlns:p14="http://schemas.microsoft.com/office/powerpoint/2010/main" val="3056290454"/>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42135636"/>
      </p:ext>
    </p:extLst>
  </p:cSld>
  <p:clrMapOvr>
    <a:masterClrMapping/>
  </p:clrMapOvr>
  <p:hf sldNum="0" hdr="0" ftr="0" dt="0"/>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1"/>
          <p:cNvSpPr>
            <a:spLocks noGrp="1"/>
          </p:cNvSpPr>
          <p:nvPr>
            <p:ph type="title"/>
          </p:nvPr>
        </p:nvSpPr>
        <p:spPr>
          <a:xfrm>
            <a:off x="838200" y="365125"/>
            <a:ext cx="10515600" cy="1325563"/>
          </a:xfrm>
          <a:prstGeom prst="rect">
            <a:avLst/>
          </a:prstGeom>
        </p:spPr>
        <p:txBody>
          <a:bodyPr/>
          <a:lstStyle>
            <a:lvl1pPr>
              <a:defRPr>
                <a:solidFill>
                  <a:schemeClr val="tx1"/>
                </a:solidFill>
              </a:defRPr>
            </a:lvl1pPr>
          </a:lstStyle>
          <a:p>
            <a:r>
              <a:rPr lang="en-US"/>
              <a:t>Click to edit Master title style</a:t>
            </a:r>
            <a:endParaRPr lang="en-US" dirty="0"/>
          </a:p>
        </p:txBody>
      </p:sp>
      <p:sp>
        <p:nvSpPr>
          <p:cNvPr id="7" name="Content Placeholder 2"/>
          <p:cNvSpPr>
            <a:spLocks noGrp="1"/>
          </p:cNvSpPr>
          <p:nvPr>
            <p:ph idx="1"/>
          </p:nvPr>
        </p:nvSpPr>
        <p:spPr>
          <a:xfrm>
            <a:off x="838200" y="1825625"/>
            <a:ext cx="10515600" cy="4110941"/>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61120350"/>
      </p:ext>
    </p:extLst>
  </p:cSld>
  <p:clrMapOvr>
    <a:masterClrMapping/>
  </p:clrMapOvr>
  <p:hf sldNum="0" hdr="0" ftr="0" dt="0"/>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ctr" anchorCtr="0">
            <a:normAutofit/>
          </a:bodyPr>
          <a:lstStyle>
            <a:lvl1pPr>
              <a:defRPr sz="6600" b="1">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674089086"/>
      </p:ext>
    </p:extLst>
  </p:cSld>
  <p:clrMapOvr>
    <a:masterClrMapping/>
  </p:clrMapOvr>
  <p:hf sldNum="0" hdr="0" ftr="0" dt="0"/>
</p:sldLayout>
</file>

<file path=ppt/slideLayouts/slideLayout124.xml><?xml version="1.0" encoding="utf-8"?>
<p:sldLayout xmlns:a="http://schemas.openxmlformats.org/drawingml/2006/main" xmlns:r="http://schemas.openxmlformats.org/officeDocument/2006/relationships" xmlns:p="http://schemas.openxmlformats.org/presentationml/2006/main" type="twoObj" preserve="1">
  <p:cSld name="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lvl1pPr>
              <a:defRPr>
                <a:solidFill>
                  <a:schemeClr val="tx1"/>
                </a:solidFill>
              </a:defRPr>
            </a:lvl1p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110941"/>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110941"/>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p:cNvSpPr>
            <a:spLocks noGrp="1"/>
          </p:cNvSpPr>
          <p:nvPr>
            <p:ph type="sldNum" sz="quarter" idx="12"/>
          </p:nvPr>
        </p:nvSpPr>
        <p:spPr/>
        <p:txBody>
          <a:bodyPr/>
          <a:lstStyle/>
          <a:p>
            <a:fld id="{9ABD6D8A-3BAA-40AC-9301-E85BBD1BD5FA}" type="slidenum">
              <a:rPr lang="en-US" smtClean="0"/>
              <a:t>‹#›</a:t>
            </a:fld>
            <a:endParaRPr lang="en-US"/>
          </a:p>
        </p:txBody>
      </p:sp>
    </p:spTree>
    <p:extLst>
      <p:ext uri="{BB962C8B-B14F-4D97-AF65-F5344CB8AC3E}">
        <p14:creationId xmlns:p14="http://schemas.microsoft.com/office/powerpoint/2010/main" val="11958371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9789" y="921434"/>
            <a:ext cx="3661874" cy="2744957"/>
          </a:xfrm>
          <a:prstGeom prst="rect">
            <a:avLst/>
          </a:prstGeom>
        </p:spPr>
        <p:txBody>
          <a:bodyPr anchor="t">
            <a:noAutofit/>
          </a:bodyPr>
          <a:lstStyle>
            <a:lvl1pPr>
              <a:defRPr sz="4500">
                <a:solidFill>
                  <a:schemeClr val="bg1"/>
                </a:solidFill>
              </a:defRPr>
            </a:lvl1pPr>
          </a:lstStyle>
          <a:p>
            <a:r>
              <a:rPr lang="en-US" dirty="0"/>
              <a:t>CLICK TO EDIT MASTER TITLE STYLE</a:t>
            </a:r>
          </a:p>
        </p:txBody>
      </p:sp>
      <p:sp>
        <p:nvSpPr>
          <p:cNvPr id="3" name="Picture Placeholder 2"/>
          <p:cNvSpPr>
            <a:spLocks noGrp="1"/>
          </p:cNvSpPr>
          <p:nvPr>
            <p:ph type="pic" idx="1"/>
          </p:nvPr>
        </p:nvSpPr>
        <p:spPr>
          <a:xfrm>
            <a:off x="5183188" y="987425"/>
            <a:ext cx="6172200" cy="494914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4233496"/>
            <a:ext cx="3932237" cy="1703069"/>
          </a:xfrm>
        </p:spPr>
        <p:txBody>
          <a:bodyPr/>
          <a:lstStyle>
            <a:lvl1pPr marL="0" inden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3848660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12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6227B8B-8530-471C-837A-298CF163F19D}" type="datetimeFigureOut">
              <a:rPr lang="en-US" smtClean="0"/>
              <a:t>9/18/2018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ABD6D8A-3BAA-40AC-9301-E85BBD1BD5FA}" type="slidenum">
              <a:rPr lang="en-US" smtClean="0"/>
              <a:t>‹#›</a:t>
            </a:fld>
            <a:endParaRPr lang="en-US"/>
          </a:p>
        </p:txBody>
      </p:sp>
    </p:spTree>
    <p:extLst>
      <p:ext uri="{BB962C8B-B14F-4D97-AF65-F5344CB8AC3E}">
        <p14:creationId xmlns:p14="http://schemas.microsoft.com/office/powerpoint/2010/main" val="3221731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127.xml><?xml version="1.0" encoding="utf-8"?>
<p:sldLayout xmlns:a="http://schemas.openxmlformats.org/drawingml/2006/main" xmlns:r="http://schemas.openxmlformats.org/officeDocument/2006/relationships" xmlns:p="http://schemas.openxmlformats.org/presentationml/2006/main">
  <p:cSld name="1_Custom Layout">
    <p:spTree>
      <p:nvGrpSpPr>
        <p:cNvPr id="1" name=""/>
        <p:cNvGrpSpPr/>
        <p:nvPr/>
      </p:nvGrpSpPr>
      <p:grpSpPr>
        <a:xfrm>
          <a:off x="0" y="0"/>
          <a:ext cx="0" cy="0"/>
          <a:chOff x="0" y="0"/>
          <a:chExt cx="0" cy="0"/>
        </a:xfrm>
      </p:grpSpPr>
      <p:sp>
        <p:nvSpPr>
          <p:cNvPr id="6"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7" name="Content Placeholder 2"/>
          <p:cNvSpPr>
            <a:spLocks noGrp="1"/>
          </p:cNvSpPr>
          <p:nvPr>
            <p:ph idx="1"/>
          </p:nvPr>
        </p:nvSpPr>
        <p:spPr>
          <a:xfrm>
            <a:off x="838200" y="1825625"/>
            <a:ext cx="10515600" cy="411094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680275"/>
      </p:ext>
    </p:extLst>
  </p:cSld>
  <p:clrMapOvr>
    <a:masterClrMapping/>
  </p:clrMapOvr>
  <p:hf sldNum="0" hdr="0" ftr="0" dt="0"/>
</p:sldLayout>
</file>

<file path=ppt/slideLayouts/slideLayout128.xml><?xml version="1.0" encoding="utf-8"?>
<p:sldLayout xmlns:a="http://schemas.openxmlformats.org/drawingml/2006/main" xmlns:r="http://schemas.openxmlformats.org/officeDocument/2006/relationships" xmlns:p="http://schemas.openxmlformats.org/presentationml/2006/main" userDrawn="1">
  <p:cSld name="6_Title Only">
    <p:bg>
      <p:bgPr>
        <a:solidFill>
          <a:schemeClr val="accent4"/>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68927" y="286381"/>
            <a:ext cx="11653523" cy="927940"/>
          </a:xfrm>
          <a:prstGeom prst="rect">
            <a:avLst/>
          </a:prstGeom>
        </p:spPr>
        <p:txBody>
          <a:bodyPr lIns="146304" tIns="91440" rIns="146304" bIns="91440"/>
          <a:lstStyle>
            <a:lvl1pPr algn="l">
              <a:defRPr>
                <a:gradFill>
                  <a:gsLst>
                    <a:gs pos="2917">
                      <a:schemeClr val="bg1"/>
                    </a:gs>
                    <a:gs pos="100000">
                      <a:schemeClr val="bg1"/>
                    </a:gs>
                  </a:gsLst>
                  <a:lin ang="5400000" scaled="0"/>
                </a:gradFill>
              </a:defRPr>
            </a:lvl1pPr>
          </a:lstStyle>
          <a:p>
            <a:r>
              <a:rPr lang="en-US"/>
              <a:t>Click to edit Master title style</a:t>
            </a:r>
            <a:endParaRPr lang="en-US" dirty="0"/>
          </a:p>
        </p:txBody>
      </p:sp>
      <p:sp>
        <p:nvSpPr>
          <p:cNvPr id="10" name="Title"/>
          <p:cNvSpPr>
            <a:spLocks noGrp="1"/>
          </p:cNvSpPr>
          <p:nvPr>
            <p:ph type="body" sz="quarter" idx="10" hasCustomPrompt="1"/>
          </p:nvPr>
        </p:nvSpPr>
        <p:spPr>
          <a:xfrm>
            <a:off x="269239" y="2084175"/>
            <a:ext cx="9860673" cy="2434899"/>
          </a:xfrm>
          <a:prstGeom prst="rect">
            <a:avLst/>
          </a:prstGeom>
        </p:spPr>
        <p:txBody>
          <a:bodyPr/>
          <a:lstStyle>
            <a:lvl1pPr marL="0" indent="0">
              <a:buNone/>
              <a:defRPr sz="16267">
                <a:gradFill>
                  <a:gsLst>
                    <a:gs pos="2917">
                      <a:schemeClr val="bg1"/>
                    </a:gs>
                    <a:gs pos="100000">
                      <a:schemeClr val="bg1"/>
                    </a:gs>
                  </a:gsLst>
                  <a:lin ang="5400000" scaled="0"/>
                </a:gradFill>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dirty="0"/>
              <a:t>Demo</a:t>
            </a:r>
          </a:p>
        </p:txBody>
      </p:sp>
    </p:spTree>
    <p:extLst>
      <p:ext uri="{BB962C8B-B14F-4D97-AF65-F5344CB8AC3E}">
        <p14:creationId xmlns:p14="http://schemas.microsoft.com/office/powerpoint/2010/main" val="14601257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31114877"/>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83239529"/>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13986637"/>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524000" y="2109647"/>
            <a:ext cx="9144000" cy="2096512"/>
          </a:xfrm>
        </p:spPr>
        <p:txBody>
          <a:bodyPr anchor="b"/>
          <a:lstStyle>
            <a:lvl1pPr algn="ctr">
              <a:defRPr sz="6000"/>
            </a:lvl1pPr>
          </a:lstStyle>
          <a:p>
            <a:br>
              <a:rPr lang="en-US" sz="9600" b="1"/>
            </a:br>
            <a:br>
              <a:rPr lang="en-US" sz="9600" b="1"/>
            </a:br>
            <a:endParaRPr lang="en-US"/>
          </a:p>
        </p:txBody>
      </p:sp>
      <p:sp>
        <p:nvSpPr>
          <p:cNvPr id="3" name="Subtitle 2"/>
          <p:cNvSpPr>
            <a:spLocks noGrp="1"/>
          </p:cNvSpPr>
          <p:nvPr>
            <p:ph type="subTitle" idx="1"/>
          </p:nvPr>
        </p:nvSpPr>
        <p:spPr>
          <a:xfrm>
            <a:off x="1524000" y="4206159"/>
            <a:ext cx="9144000" cy="1069268"/>
          </a:xfrm>
        </p:spPr>
        <p:txBody>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2400">
                <a:solidFill>
                  <a:schemeClr val="bg1">
                    <a:lumMod val="65000"/>
                  </a:schemeClr>
                </a:solidFill>
              </a:rPr>
              <a:t>Click to edit Master subtitle style</a:t>
            </a:r>
          </a:p>
        </p:txBody>
      </p:sp>
      <p:sp>
        <p:nvSpPr>
          <p:cNvPr id="4" name="Date Placeholder 3"/>
          <p:cNvSpPr>
            <a:spLocks noGrp="1"/>
          </p:cNvSpPr>
          <p:nvPr>
            <p:ph type="dt" sz="half" idx="10"/>
          </p:nvPr>
        </p:nvSpPr>
        <p:spPr/>
        <p:txBody>
          <a:bodyPr/>
          <a:lstStyle/>
          <a:p>
            <a:fld id="{56227B8B-8530-471C-837A-298CF163F19D}" type="datetimeFigureOut">
              <a:rPr lang="en-US" smtClean="0"/>
              <a:t>9/18/2018</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E4C8473-95EA-48C2-917D-84A3AF9AB99B}" type="slidenum">
              <a:rPr lang="en-US" smtClean="0"/>
              <a:t>‹#›</a:t>
            </a:fld>
            <a:endParaRPr lang="en-US" dirty="0"/>
          </a:p>
        </p:txBody>
      </p:sp>
      <p:pic>
        <p:nvPicPr>
          <p:cNvPr id="13" name="Picture 12">
            <a:extLst>
              <a:ext uri="{FF2B5EF4-FFF2-40B4-BE49-F238E27FC236}">
                <a16:creationId xmlns:a16="http://schemas.microsoft.com/office/drawing/2014/main" id="{CA17100E-064D-4C7C-AE87-D77DB4FC7A09}"/>
              </a:ext>
            </a:extLst>
          </p:cNvPr>
          <p:cNvPicPr>
            <a:picLocks noChangeAspect="1"/>
          </p:cNvPicPr>
          <p:nvPr/>
        </p:nvPicPr>
        <p:blipFill>
          <a:blip r:embed="rId2"/>
          <a:stretch>
            <a:fillRect/>
          </a:stretch>
        </p:blipFill>
        <p:spPr>
          <a:xfrm>
            <a:off x="1371600" y="802679"/>
            <a:ext cx="9410007" cy="704850"/>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890" y="1563"/>
            <a:ext cx="12210985" cy="1507529"/>
          </a:xfrm>
          <a:prstGeom prst="rect">
            <a:avLst/>
          </a:prstGeom>
        </p:spPr>
      </p:pic>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91" y="6812"/>
            <a:ext cx="12210985" cy="1507529"/>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5510191"/>
            <a:ext cx="12192000" cy="1584960"/>
          </a:xfrm>
          <a:prstGeom prst="rect">
            <a:avLst/>
          </a:prstGeom>
        </p:spPr>
      </p:pic>
    </p:spTree>
    <p:extLst>
      <p:ext uri="{BB962C8B-B14F-4D97-AF65-F5344CB8AC3E}">
        <p14:creationId xmlns:p14="http://schemas.microsoft.com/office/powerpoint/2010/main" val="2386540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13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6227B8B-8530-471C-837A-298CF163F19D}" type="datetimeFigureOut">
              <a:rPr lang="en-US" smtClean="0"/>
              <a:t>9/18/2018</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E4C8473-95EA-48C2-917D-84A3AF9AB99B}" type="slidenum">
              <a:rPr lang="en-US" smtClean="0"/>
              <a:t>‹#›</a:t>
            </a:fld>
            <a:endParaRPr lang="en-US" dirty="0"/>
          </a:p>
        </p:txBody>
      </p:sp>
      <p:pic>
        <p:nvPicPr>
          <p:cNvPr id="7" name="Picture 6"/>
          <p:cNvPicPr>
            <a:picLocks noChangeAspect="1"/>
          </p:cNvPicPr>
          <p:nvPr/>
        </p:nvPicPr>
        <p:blipFill rotWithShape="1">
          <a:blip r:embed="rId2"/>
          <a:srcRect t="58527"/>
          <a:stretch/>
        </p:blipFill>
        <p:spPr>
          <a:xfrm>
            <a:off x="0" y="6311900"/>
            <a:ext cx="12192000" cy="656349"/>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311900"/>
            <a:ext cx="12192000" cy="658368"/>
          </a:xfrm>
          <a:prstGeom prst="rect">
            <a:avLst/>
          </a:prstGeom>
        </p:spPr>
      </p:pic>
    </p:spTree>
    <p:extLst>
      <p:ext uri="{BB962C8B-B14F-4D97-AF65-F5344CB8AC3E}">
        <p14:creationId xmlns:p14="http://schemas.microsoft.com/office/powerpoint/2010/main" val="3588890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1_Title Slide">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98EE8E56-9065-483C-892A-D693B8FDFB13}"/>
              </a:ext>
            </a:extLst>
          </p:cNvPr>
          <p:cNvSpPr>
            <a:spLocks noGrp="1"/>
          </p:cNvSpPr>
          <p:nvPr>
            <p:ph idx="1"/>
          </p:nvPr>
        </p:nvSpPr>
        <p:spPr>
          <a:xfrm>
            <a:off x="838200" y="1825625"/>
            <a:ext cx="10515600" cy="4351338"/>
          </a:xfrm>
        </p:spPr>
        <p:txBody>
          <a:bodyPr/>
          <a:lstStyle>
            <a:lvl1pPr>
              <a:defRPr>
                <a:latin typeface="Segoe Pro" panose="020B0502040504020203" pitchFamily="34" charset="0"/>
              </a:defRPr>
            </a:lvl1pPr>
            <a:lvl2pPr>
              <a:defRPr>
                <a:latin typeface="Segoe Pro Light" panose="020B0302040504020203" pitchFamily="34" charset="0"/>
              </a:defRPr>
            </a:lvl2pPr>
            <a:lvl3pPr>
              <a:defRPr>
                <a:latin typeface="Segoe Pro Light" panose="020B0302040504020203" pitchFamily="34" charset="0"/>
              </a:defRPr>
            </a:lvl3pPr>
            <a:lvl4pPr>
              <a:defRPr>
                <a:latin typeface="Segoe Pro Light" panose="020B0302040504020203" pitchFamily="34" charset="0"/>
              </a:defRPr>
            </a:lvl4pPr>
            <a:lvl5pPr>
              <a:defRPr>
                <a:latin typeface="Segoe Pro Light" panose="020B03020405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itle 1">
            <a:extLst>
              <a:ext uri="{FF2B5EF4-FFF2-40B4-BE49-F238E27FC236}">
                <a16:creationId xmlns:a16="http://schemas.microsoft.com/office/drawing/2014/main" id="{81F7419D-649A-4B09-BB0E-4C76B70BB1A3}"/>
              </a:ext>
            </a:extLst>
          </p:cNvPr>
          <p:cNvSpPr>
            <a:spLocks noGrp="1"/>
          </p:cNvSpPr>
          <p:nvPr>
            <p:ph type="title"/>
          </p:nvPr>
        </p:nvSpPr>
        <p:spPr>
          <a:xfrm>
            <a:off x="838200" y="365125"/>
            <a:ext cx="10515600" cy="1325563"/>
          </a:xfrm>
        </p:spPr>
        <p:txBody>
          <a:bodyPr/>
          <a:lstStyle>
            <a:lvl1pPr>
              <a:defRPr>
                <a:latin typeface="Segoe Pro Display Light" panose="020B03020405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4326030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13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344980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344980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6227B8B-8530-471C-837A-298CF163F19D}" type="datetimeFigureOut">
              <a:rPr lang="en-US" smtClean="0"/>
              <a:t>9/18/2018</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E4C8473-95EA-48C2-917D-84A3AF9AB99B}" type="slidenum">
              <a:rPr lang="en-US" smtClean="0"/>
              <a:t>‹#›</a:t>
            </a:fld>
            <a:endParaRPr lang="en-US" dirty="0"/>
          </a:p>
        </p:txBody>
      </p:sp>
      <p:pic>
        <p:nvPicPr>
          <p:cNvPr id="11" name="Picture 10">
            <a:extLst>
              <a:ext uri="{FF2B5EF4-FFF2-40B4-BE49-F238E27FC236}">
                <a16:creationId xmlns:a16="http://schemas.microsoft.com/office/drawing/2014/main" id="{B7ADB21F-E315-4182-B218-7886AF368F56}"/>
              </a:ext>
            </a:extLst>
          </p:cNvPr>
          <p:cNvPicPr>
            <a:picLocks noChangeAspect="1"/>
          </p:cNvPicPr>
          <p:nvPr/>
        </p:nvPicPr>
        <p:blipFill rotWithShape="1">
          <a:blip r:embed="rId2"/>
          <a:srcRect t="58527"/>
          <a:stretch/>
        </p:blipFill>
        <p:spPr>
          <a:xfrm>
            <a:off x="0" y="6311900"/>
            <a:ext cx="12192000" cy="656349"/>
          </a:xfrm>
          <a:prstGeom prst="rect">
            <a:avLst/>
          </a:prstGeom>
        </p:spPr>
      </p:pic>
    </p:spTree>
    <p:extLst>
      <p:ext uri="{BB962C8B-B14F-4D97-AF65-F5344CB8AC3E}">
        <p14:creationId xmlns:p14="http://schemas.microsoft.com/office/powerpoint/2010/main" val="25668192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135.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449269"/>
            <a:ext cx="12192000" cy="891019"/>
          </a:xfrm>
          <a:solidFill>
            <a:schemeClr val="bg1">
              <a:lumMod val="85000"/>
            </a:schemeClr>
          </a:solidFill>
        </p:spPr>
        <p:txBody>
          <a:bodyPr/>
          <a:lstStyle>
            <a:lvl1pPr algn="ctr">
              <a:defRPr b="1">
                <a:solidFill>
                  <a:schemeClr val="bg1"/>
                </a:solidFill>
              </a:defRPr>
            </a:lvl1pPr>
          </a:lstStyle>
          <a:p>
            <a:r>
              <a:rPr lang="en-US"/>
              <a:t>Click to edit Master title style</a:t>
            </a:r>
          </a:p>
        </p:txBody>
      </p:sp>
      <p:sp>
        <p:nvSpPr>
          <p:cNvPr id="3" name="Content Placeholder 2"/>
          <p:cNvSpPr>
            <a:spLocks noGrp="1"/>
          </p:cNvSpPr>
          <p:nvPr>
            <p:ph idx="1"/>
          </p:nvPr>
        </p:nvSpPr>
        <p:spPr>
          <a:xfrm>
            <a:off x="838200" y="1825625"/>
            <a:ext cx="10515600" cy="3560051"/>
          </a:xfrm>
        </p:spPr>
        <p:txBody>
          <a:bodyPr/>
          <a:lstStyle>
            <a:lvl1pPr marL="0" indent="0" algn="ctr">
              <a:buNone/>
              <a:defRPr sz="2800" b="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6227B8B-8530-471C-837A-298CF163F19D}" type="datetimeFigureOut">
              <a:rPr lang="en-US" smtClean="0"/>
              <a:t>9/18/2018</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E4C8473-95EA-48C2-917D-84A3AF9AB99B}" type="slidenum">
              <a:rPr lang="en-US" smtClean="0"/>
              <a:t>‹#›</a:t>
            </a:fld>
            <a:endParaRPr lang="en-US" dirty="0"/>
          </a:p>
        </p:txBody>
      </p:sp>
      <p:cxnSp>
        <p:nvCxnSpPr>
          <p:cNvPr id="11" name="Straight Connector 10"/>
          <p:cNvCxnSpPr/>
          <p:nvPr/>
        </p:nvCxnSpPr>
        <p:spPr>
          <a:xfrm flipV="1">
            <a:off x="3975100" y="3293202"/>
            <a:ext cx="4241800" cy="18472"/>
          </a:xfrm>
          <a:prstGeom prst="line">
            <a:avLst/>
          </a:prstGeom>
        </p:spPr>
        <p:style>
          <a:lnRef idx="1">
            <a:schemeClr val="dk1"/>
          </a:lnRef>
          <a:fillRef idx="0">
            <a:schemeClr val="dk1"/>
          </a:fillRef>
          <a:effectRef idx="0">
            <a:schemeClr val="dk1"/>
          </a:effectRef>
          <a:fontRef idx="minor">
            <a:schemeClr val="tx1"/>
          </a:fontRef>
        </p:style>
      </p:cxnSp>
      <p:pic>
        <p:nvPicPr>
          <p:cNvPr id="10" name="Picture 9">
            <a:extLst>
              <a:ext uri="{FF2B5EF4-FFF2-40B4-BE49-F238E27FC236}">
                <a16:creationId xmlns:a16="http://schemas.microsoft.com/office/drawing/2014/main" id="{91D431F4-9CDD-4411-A07F-5FB0C26DC3BF}"/>
              </a:ext>
            </a:extLst>
          </p:cNvPr>
          <p:cNvPicPr>
            <a:picLocks noChangeAspect="1"/>
          </p:cNvPicPr>
          <p:nvPr/>
        </p:nvPicPr>
        <p:blipFill rotWithShape="1">
          <a:blip r:embed="rId2"/>
          <a:srcRect t="58527"/>
          <a:stretch/>
        </p:blipFill>
        <p:spPr>
          <a:xfrm>
            <a:off x="0" y="6311900"/>
            <a:ext cx="12192000" cy="656349"/>
          </a:xfrm>
          <a:prstGeom prst="rect">
            <a:avLst/>
          </a:prstGeom>
        </p:spPr>
      </p:pic>
    </p:spTree>
    <p:extLst>
      <p:ext uri="{BB962C8B-B14F-4D97-AF65-F5344CB8AC3E}">
        <p14:creationId xmlns:p14="http://schemas.microsoft.com/office/powerpoint/2010/main" val="32240804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136.xml><?xml version="1.0" encoding="utf-8"?>
<p:sldLayout xmlns:a="http://schemas.openxmlformats.org/drawingml/2006/main" xmlns:r="http://schemas.openxmlformats.org/officeDocument/2006/relationships" xmlns:p="http://schemas.openxmlformats.org/presentationml/2006/main" type="obj" preserve="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449269"/>
            <a:ext cx="12192000" cy="891019"/>
          </a:xfrm>
          <a:solidFill>
            <a:schemeClr val="bg1">
              <a:lumMod val="85000"/>
            </a:schemeClr>
          </a:solidFill>
        </p:spPr>
        <p:txBody>
          <a:bodyPr/>
          <a:lstStyle>
            <a:lvl1pPr algn="ctr">
              <a:defRPr b="1">
                <a:solidFill>
                  <a:schemeClr val="bg1"/>
                </a:solidFill>
              </a:defRPr>
            </a:lvl1pPr>
          </a:lstStyle>
          <a:p>
            <a:r>
              <a:rPr lang="en-US"/>
              <a:t>Click to edit Master title style</a:t>
            </a:r>
          </a:p>
        </p:txBody>
      </p:sp>
      <p:sp>
        <p:nvSpPr>
          <p:cNvPr id="3" name="Content Placeholder 2"/>
          <p:cNvSpPr>
            <a:spLocks noGrp="1"/>
          </p:cNvSpPr>
          <p:nvPr>
            <p:ph idx="1"/>
          </p:nvPr>
        </p:nvSpPr>
        <p:spPr>
          <a:xfrm>
            <a:off x="838200" y="1825625"/>
            <a:ext cx="10515600" cy="3560051"/>
          </a:xfrm>
        </p:spPr>
        <p:txBody>
          <a:bodyPr/>
          <a:lstStyle>
            <a:lvl1pPr marL="0" indent="0" algn="l">
              <a:buNone/>
              <a:defRPr sz="2800" b="1"/>
            </a:lvl1pPr>
          </a:lstStyle>
          <a:p>
            <a:pPr lvl="0"/>
            <a:r>
              <a:rPr lang="en-US"/>
              <a:t>Edit Master text styles</a:t>
            </a:r>
          </a:p>
          <a:p>
            <a:pPr lvl="1"/>
            <a:r>
              <a:rPr lang="en-US"/>
              <a:t>Second level</a:t>
            </a:r>
          </a:p>
          <a:p>
            <a:pPr lvl="2"/>
            <a:r>
              <a:rPr lang="en-US"/>
              <a:t>Third level</a:t>
            </a:r>
          </a:p>
        </p:txBody>
      </p:sp>
      <p:sp>
        <p:nvSpPr>
          <p:cNvPr id="4" name="Date Placeholder 3"/>
          <p:cNvSpPr>
            <a:spLocks noGrp="1"/>
          </p:cNvSpPr>
          <p:nvPr>
            <p:ph type="dt" sz="half" idx="10"/>
          </p:nvPr>
        </p:nvSpPr>
        <p:spPr/>
        <p:txBody>
          <a:bodyPr/>
          <a:lstStyle/>
          <a:p>
            <a:fld id="{56227B8B-8530-471C-837A-298CF163F19D}" type="datetimeFigureOut">
              <a:rPr lang="en-US" smtClean="0"/>
              <a:t>9/18/2018</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E4C8473-95EA-48C2-917D-84A3AF9AB99B}" type="slidenum">
              <a:rPr lang="en-US" smtClean="0"/>
              <a:t>‹#›</a:t>
            </a:fld>
            <a:endParaRPr lang="en-US" dirty="0"/>
          </a:p>
        </p:txBody>
      </p:sp>
      <p:pic>
        <p:nvPicPr>
          <p:cNvPr id="10" name="Picture 9">
            <a:extLst>
              <a:ext uri="{FF2B5EF4-FFF2-40B4-BE49-F238E27FC236}">
                <a16:creationId xmlns:a16="http://schemas.microsoft.com/office/drawing/2014/main" id="{7CF537A8-4861-4FAE-8E42-7684E4C0FE82}"/>
              </a:ext>
            </a:extLst>
          </p:cNvPr>
          <p:cNvPicPr>
            <a:picLocks noChangeAspect="1"/>
          </p:cNvPicPr>
          <p:nvPr/>
        </p:nvPicPr>
        <p:blipFill rotWithShape="1">
          <a:blip r:embed="rId2"/>
          <a:srcRect t="58527"/>
          <a:stretch/>
        </p:blipFill>
        <p:spPr>
          <a:xfrm>
            <a:off x="0" y="6311900"/>
            <a:ext cx="12192000" cy="656349"/>
          </a:xfrm>
          <a:prstGeom prst="rect">
            <a:avLst/>
          </a:prstGeom>
        </p:spPr>
      </p:pic>
    </p:spTree>
    <p:extLst>
      <p:ext uri="{BB962C8B-B14F-4D97-AF65-F5344CB8AC3E}">
        <p14:creationId xmlns:p14="http://schemas.microsoft.com/office/powerpoint/2010/main" val="3284626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13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6227B8B-8530-471C-837A-298CF163F19D}" type="datetimeFigureOut">
              <a:rPr lang="en-US" smtClean="0"/>
              <a:t>9/18/2018</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E4C8473-95EA-48C2-917D-84A3AF9AB99B}" type="slidenum">
              <a:rPr lang="en-US" smtClean="0"/>
              <a:t>‹#›</a:t>
            </a:fld>
            <a:endParaRPr lang="en-US" dirty="0"/>
          </a:p>
        </p:txBody>
      </p:sp>
    </p:spTree>
    <p:extLst>
      <p:ext uri="{BB962C8B-B14F-4D97-AF65-F5344CB8AC3E}">
        <p14:creationId xmlns:p14="http://schemas.microsoft.com/office/powerpoint/2010/main" val="13897347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13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6227B8B-8530-471C-837A-298CF163F19D}" type="datetimeFigureOut">
              <a:rPr lang="en-US" smtClean="0"/>
              <a:t>9/18/2018</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E4C8473-95EA-48C2-917D-84A3AF9AB99B}" type="slidenum">
              <a:rPr lang="en-US" smtClean="0"/>
              <a:t>‹#›</a:t>
            </a:fld>
            <a:endParaRPr lang="en-US" dirty="0"/>
          </a:p>
        </p:txBody>
      </p:sp>
    </p:spTree>
    <p:extLst>
      <p:ext uri="{BB962C8B-B14F-4D97-AF65-F5344CB8AC3E}">
        <p14:creationId xmlns:p14="http://schemas.microsoft.com/office/powerpoint/2010/main" val="321878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13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6227B8B-8530-471C-837A-298CF163F19D}" type="datetimeFigureOut">
              <a:rPr lang="en-US" smtClean="0"/>
              <a:t>9/18/2018</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E4C8473-95EA-48C2-917D-84A3AF9AB99B}" type="slidenum">
              <a:rPr lang="en-US" smtClean="0"/>
              <a:t>‹#›</a:t>
            </a:fld>
            <a:endParaRPr lang="en-US" dirty="0"/>
          </a:p>
        </p:txBody>
      </p:sp>
    </p:spTree>
    <p:extLst>
      <p:ext uri="{BB962C8B-B14F-4D97-AF65-F5344CB8AC3E}">
        <p14:creationId xmlns:p14="http://schemas.microsoft.com/office/powerpoint/2010/main" val="2236724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83758303"/>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6227B8B-8530-471C-837A-298CF163F19D}" type="datetimeFigureOut">
              <a:rPr lang="en-US" smtClean="0"/>
              <a:t>9/18/2018</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E4C8473-95EA-48C2-917D-84A3AF9AB99B}" type="slidenum">
              <a:rPr lang="en-US" smtClean="0"/>
              <a:t>‹#›</a:t>
            </a:fld>
            <a:endParaRPr lang="en-US" dirty="0"/>
          </a:p>
        </p:txBody>
      </p:sp>
    </p:spTree>
    <p:extLst>
      <p:ext uri="{BB962C8B-B14F-4D97-AF65-F5344CB8AC3E}">
        <p14:creationId xmlns:p14="http://schemas.microsoft.com/office/powerpoint/2010/main" val="10307367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141.xml><?xml version="1.0" encoding="utf-8"?>
<p:sldLayout xmlns:a="http://schemas.openxmlformats.org/drawingml/2006/main" xmlns:r="http://schemas.openxmlformats.org/officeDocument/2006/relationships" xmlns:p="http://schemas.openxmlformats.org/presentationml/2006/main" showMasterSp="0" preserve="1">
  <p:cSld name="1_Section Title Accent Color 1">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3424654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142.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lvl1pPr defTabSz="913505" fontAlgn="base">
              <a:spcBef>
                <a:spcPct val="0"/>
              </a:spcBef>
              <a:spcAft>
                <a:spcPct val="0"/>
              </a:spcAft>
              <a:defRPr smtClean="0">
                <a:solidFill>
                  <a:srgbClr val="000000"/>
                </a:solidFill>
              </a:defRPr>
            </a:lvl1pPr>
          </a:lstStyle>
          <a:p>
            <a:fld id="{4E4C8473-95EA-48C2-917D-84A3AF9AB99B}" type="slidenum">
              <a:rPr lang="en-US" smtClean="0"/>
              <a:t>‹#›</a:t>
            </a:fld>
            <a:endParaRPr lang="en-US" dirty="0"/>
          </a:p>
        </p:txBody>
      </p:sp>
    </p:spTree>
    <p:extLst>
      <p:ext uri="{BB962C8B-B14F-4D97-AF65-F5344CB8AC3E}">
        <p14:creationId xmlns:p14="http://schemas.microsoft.com/office/powerpoint/2010/main" val="769108795"/>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6227B8B-8530-471C-837A-298CF163F19D}" type="datetimeFigureOut">
              <a:rPr lang="en-US" smtClean="0"/>
              <a:t>9/18/2018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ABD6D8A-3BAA-40AC-9301-E85BBD1BD5FA}" type="slidenum">
              <a:rPr lang="en-US" smtClean="0"/>
              <a:t>‹#›</a:t>
            </a:fld>
            <a:endParaRPr lang="en-US"/>
          </a:p>
        </p:txBody>
      </p:sp>
      <p:pic>
        <p:nvPicPr>
          <p:cNvPr id="7" name="Picture 6"/>
          <p:cNvPicPr>
            <a:picLocks noChangeAspect="1"/>
          </p:cNvPicPr>
          <p:nvPr/>
        </p:nvPicPr>
        <p:blipFill rotWithShape="1">
          <a:blip r:embed="rId2"/>
          <a:srcRect t="58527"/>
          <a:stretch/>
        </p:blipFill>
        <p:spPr>
          <a:xfrm>
            <a:off x="0" y="6311900"/>
            <a:ext cx="12192000" cy="656349"/>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311900"/>
            <a:ext cx="12192000" cy="658368"/>
          </a:xfrm>
          <a:prstGeom prst="rect">
            <a:avLst/>
          </a:prstGeom>
        </p:spPr>
      </p:pic>
    </p:spTree>
    <p:extLst>
      <p:ext uri="{BB962C8B-B14F-4D97-AF65-F5344CB8AC3E}">
        <p14:creationId xmlns:p14="http://schemas.microsoft.com/office/powerpoint/2010/main" val="4152473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p:cSld name="1_Title Slide">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98EE8E56-9065-483C-892A-D693B8FDFB13}"/>
              </a:ext>
            </a:extLst>
          </p:cNvPr>
          <p:cNvSpPr>
            <a:spLocks noGrp="1"/>
          </p:cNvSpPr>
          <p:nvPr>
            <p:ph idx="1"/>
          </p:nvPr>
        </p:nvSpPr>
        <p:spPr>
          <a:xfrm>
            <a:off x="838200" y="1825625"/>
            <a:ext cx="10515600" cy="4351338"/>
          </a:xfrm>
        </p:spPr>
        <p:txBody>
          <a:bodyPr/>
          <a:lstStyle>
            <a:lvl1pPr>
              <a:defRPr>
                <a:latin typeface="Segoe Pro" panose="020B0502040504020203" pitchFamily="34" charset="0"/>
              </a:defRPr>
            </a:lvl1pPr>
            <a:lvl2pPr>
              <a:defRPr>
                <a:latin typeface="Segoe Pro Light" panose="020B0302040504020203" pitchFamily="34" charset="0"/>
              </a:defRPr>
            </a:lvl2pPr>
            <a:lvl3pPr>
              <a:defRPr>
                <a:latin typeface="Segoe Pro Light" panose="020B0302040504020203" pitchFamily="34" charset="0"/>
              </a:defRPr>
            </a:lvl3pPr>
            <a:lvl4pPr>
              <a:defRPr>
                <a:latin typeface="Segoe Pro Light" panose="020B0302040504020203" pitchFamily="34" charset="0"/>
              </a:defRPr>
            </a:lvl4pPr>
            <a:lvl5pPr>
              <a:defRPr>
                <a:latin typeface="Segoe Pro Light" panose="020B03020405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itle 1">
            <a:extLst>
              <a:ext uri="{FF2B5EF4-FFF2-40B4-BE49-F238E27FC236}">
                <a16:creationId xmlns:a16="http://schemas.microsoft.com/office/drawing/2014/main" id="{81F7419D-649A-4B09-BB0E-4C76B70BB1A3}"/>
              </a:ext>
            </a:extLst>
          </p:cNvPr>
          <p:cNvSpPr>
            <a:spLocks noGrp="1"/>
          </p:cNvSpPr>
          <p:nvPr>
            <p:ph type="title"/>
          </p:nvPr>
        </p:nvSpPr>
        <p:spPr>
          <a:xfrm>
            <a:off x="838200" y="365125"/>
            <a:ext cx="10515600" cy="1325563"/>
          </a:xfrm>
        </p:spPr>
        <p:txBody>
          <a:bodyPr/>
          <a:lstStyle>
            <a:lvl1pPr>
              <a:defRPr>
                <a:latin typeface="Segoe Pro Display Light" panose="020B03020405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10212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14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344980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344980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6227B8B-8530-471C-837A-298CF163F19D}" type="datetimeFigureOut">
              <a:rPr lang="en-US" smtClean="0"/>
              <a:t>9/18/2018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ABD6D8A-3BAA-40AC-9301-E85BBD1BD5FA}" type="slidenum">
              <a:rPr lang="en-US" smtClean="0"/>
              <a:t>‹#›</a:t>
            </a:fld>
            <a:endParaRPr lang="en-US"/>
          </a:p>
        </p:txBody>
      </p:sp>
      <p:pic>
        <p:nvPicPr>
          <p:cNvPr id="11" name="Picture 10">
            <a:extLst>
              <a:ext uri="{FF2B5EF4-FFF2-40B4-BE49-F238E27FC236}">
                <a16:creationId xmlns:a16="http://schemas.microsoft.com/office/drawing/2014/main" id="{B7ADB21F-E315-4182-B218-7886AF368F56}"/>
              </a:ext>
            </a:extLst>
          </p:cNvPr>
          <p:cNvPicPr>
            <a:picLocks noChangeAspect="1"/>
          </p:cNvPicPr>
          <p:nvPr/>
        </p:nvPicPr>
        <p:blipFill rotWithShape="1">
          <a:blip r:embed="rId2"/>
          <a:srcRect t="58527"/>
          <a:stretch/>
        </p:blipFill>
        <p:spPr>
          <a:xfrm>
            <a:off x="0" y="6339187"/>
            <a:ext cx="12192000" cy="656349"/>
          </a:xfrm>
          <a:prstGeom prst="rect">
            <a:avLst/>
          </a:prstGeom>
        </p:spPr>
      </p:pic>
    </p:spTree>
    <p:extLst>
      <p:ext uri="{BB962C8B-B14F-4D97-AF65-F5344CB8AC3E}">
        <p14:creationId xmlns:p14="http://schemas.microsoft.com/office/powerpoint/2010/main" val="3961267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146.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449269"/>
            <a:ext cx="12192000" cy="891019"/>
          </a:xfrm>
          <a:solidFill>
            <a:schemeClr val="bg1">
              <a:lumMod val="85000"/>
            </a:schemeClr>
          </a:solidFill>
        </p:spPr>
        <p:txBody>
          <a:bodyPr/>
          <a:lstStyle>
            <a:lvl1pPr algn="ctr">
              <a:defRPr b="1">
                <a:solidFill>
                  <a:schemeClr val="bg1"/>
                </a:solidFill>
              </a:defRPr>
            </a:lvl1pPr>
          </a:lstStyle>
          <a:p>
            <a:r>
              <a:rPr lang="en-US"/>
              <a:t>Click to edit Master title style</a:t>
            </a:r>
          </a:p>
        </p:txBody>
      </p:sp>
      <p:sp>
        <p:nvSpPr>
          <p:cNvPr id="3" name="Content Placeholder 2"/>
          <p:cNvSpPr>
            <a:spLocks noGrp="1"/>
          </p:cNvSpPr>
          <p:nvPr>
            <p:ph idx="1"/>
          </p:nvPr>
        </p:nvSpPr>
        <p:spPr>
          <a:xfrm>
            <a:off x="838200" y="1825625"/>
            <a:ext cx="10515600" cy="3560051"/>
          </a:xfrm>
        </p:spPr>
        <p:txBody>
          <a:bodyPr/>
          <a:lstStyle>
            <a:lvl1pPr marL="0" indent="0" algn="ctr">
              <a:buNone/>
              <a:defRPr sz="2800" b="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6227B8B-8530-471C-837A-298CF163F19D}" type="datetimeFigureOut">
              <a:rPr lang="en-US" smtClean="0"/>
              <a:t>9/18/2018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E4C8473-95EA-48C2-917D-84A3AF9AB99B}" type="slidenum">
              <a:rPr lang="en-US" smtClean="0"/>
              <a:t>‹#›</a:t>
            </a:fld>
            <a:endParaRPr lang="en-US" dirty="0"/>
          </a:p>
        </p:txBody>
      </p:sp>
      <p:cxnSp>
        <p:nvCxnSpPr>
          <p:cNvPr id="11" name="Straight Connector 10"/>
          <p:cNvCxnSpPr/>
          <p:nvPr/>
        </p:nvCxnSpPr>
        <p:spPr>
          <a:xfrm flipV="1">
            <a:off x="3975100" y="3293202"/>
            <a:ext cx="4241800" cy="18472"/>
          </a:xfrm>
          <a:prstGeom prst="line">
            <a:avLst/>
          </a:prstGeom>
        </p:spPr>
        <p:style>
          <a:lnRef idx="1">
            <a:schemeClr val="dk1"/>
          </a:lnRef>
          <a:fillRef idx="0">
            <a:schemeClr val="dk1"/>
          </a:fillRef>
          <a:effectRef idx="0">
            <a:schemeClr val="dk1"/>
          </a:effectRef>
          <a:fontRef idx="minor">
            <a:schemeClr val="tx1"/>
          </a:fontRef>
        </p:style>
      </p:cxnSp>
      <p:pic>
        <p:nvPicPr>
          <p:cNvPr id="10" name="Picture 9">
            <a:extLst>
              <a:ext uri="{FF2B5EF4-FFF2-40B4-BE49-F238E27FC236}">
                <a16:creationId xmlns:a16="http://schemas.microsoft.com/office/drawing/2014/main" id="{91D431F4-9CDD-4411-A07F-5FB0C26DC3BF}"/>
              </a:ext>
            </a:extLst>
          </p:cNvPr>
          <p:cNvPicPr>
            <a:picLocks noChangeAspect="1"/>
          </p:cNvPicPr>
          <p:nvPr/>
        </p:nvPicPr>
        <p:blipFill rotWithShape="1">
          <a:blip r:embed="rId2"/>
          <a:srcRect t="58527"/>
          <a:stretch/>
        </p:blipFill>
        <p:spPr>
          <a:xfrm>
            <a:off x="0" y="6311900"/>
            <a:ext cx="12192000" cy="656349"/>
          </a:xfrm>
          <a:prstGeom prst="rect">
            <a:avLst/>
          </a:prstGeom>
        </p:spPr>
      </p:pic>
    </p:spTree>
    <p:extLst>
      <p:ext uri="{BB962C8B-B14F-4D97-AF65-F5344CB8AC3E}">
        <p14:creationId xmlns:p14="http://schemas.microsoft.com/office/powerpoint/2010/main" val="1677778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147.xml><?xml version="1.0" encoding="utf-8"?>
<p:sldLayout xmlns:a="http://schemas.openxmlformats.org/drawingml/2006/main" xmlns:r="http://schemas.openxmlformats.org/officeDocument/2006/relationships" xmlns:p="http://schemas.openxmlformats.org/presentationml/2006/main" type="obj" preserve="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449269"/>
            <a:ext cx="12192000" cy="891019"/>
          </a:xfrm>
          <a:solidFill>
            <a:schemeClr val="bg1">
              <a:lumMod val="85000"/>
            </a:schemeClr>
          </a:solidFill>
        </p:spPr>
        <p:txBody>
          <a:bodyPr/>
          <a:lstStyle>
            <a:lvl1pPr algn="ctr">
              <a:defRPr b="1">
                <a:solidFill>
                  <a:schemeClr val="bg1"/>
                </a:solidFill>
              </a:defRPr>
            </a:lvl1pPr>
          </a:lstStyle>
          <a:p>
            <a:r>
              <a:rPr lang="en-US"/>
              <a:t>Click to edit Master title style</a:t>
            </a:r>
          </a:p>
        </p:txBody>
      </p:sp>
      <p:sp>
        <p:nvSpPr>
          <p:cNvPr id="3" name="Content Placeholder 2"/>
          <p:cNvSpPr>
            <a:spLocks noGrp="1"/>
          </p:cNvSpPr>
          <p:nvPr>
            <p:ph idx="1"/>
          </p:nvPr>
        </p:nvSpPr>
        <p:spPr>
          <a:xfrm>
            <a:off x="838200" y="1825625"/>
            <a:ext cx="10515600" cy="3560051"/>
          </a:xfrm>
        </p:spPr>
        <p:txBody>
          <a:bodyPr/>
          <a:lstStyle>
            <a:lvl1pPr marL="0" indent="0" algn="l">
              <a:buNone/>
              <a:defRPr sz="2800" b="1"/>
            </a:lvl1pPr>
          </a:lstStyle>
          <a:p>
            <a:pPr lvl="0"/>
            <a:r>
              <a:rPr lang="en-US"/>
              <a:t>Edit Master text styles</a:t>
            </a:r>
          </a:p>
          <a:p>
            <a:pPr lvl="1"/>
            <a:r>
              <a:rPr lang="en-US"/>
              <a:t>Second level</a:t>
            </a:r>
          </a:p>
          <a:p>
            <a:pPr lvl="2"/>
            <a:r>
              <a:rPr lang="en-US"/>
              <a:t>Third level</a:t>
            </a:r>
          </a:p>
        </p:txBody>
      </p:sp>
      <p:sp>
        <p:nvSpPr>
          <p:cNvPr id="4" name="Date Placeholder 3"/>
          <p:cNvSpPr>
            <a:spLocks noGrp="1"/>
          </p:cNvSpPr>
          <p:nvPr>
            <p:ph type="dt" sz="half" idx="10"/>
          </p:nvPr>
        </p:nvSpPr>
        <p:spPr/>
        <p:txBody>
          <a:bodyPr/>
          <a:lstStyle/>
          <a:p>
            <a:fld id="{56227B8B-8530-471C-837A-298CF163F19D}" type="datetimeFigureOut">
              <a:rPr lang="en-US" smtClean="0"/>
              <a:t>9/18/2018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E4C8473-95EA-48C2-917D-84A3AF9AB99B}" type="slidenum">
              <a:rPr lang="en-US" smtClean="0"/>
              <a:t>‹#›</a:t>
            </a:fld>
            <a:endParaRPr lang="en-US" dirty="0"/>
          </a:p>
        </p:txBody>
      </p:sp>
      <p:pic>
        <p:nvPicPr>
          <p:cNvPr id="10" name="Picture 9">
            <a:extLst>
              <a:ext uri="{FF2B5EF4-FFF2-40B4-BE49-F238E27FC236}">
                <a16:creationId xmlns:a16="http://schemas.microsoft.com/office/drawing/2014/main" id="{7CF537A8-4861-4FAE-8E42-7684E4C0FE82}"/>
              </a:ext>
            </a:extLst>
          </p:cNvPr>
          <p:cNvPicPr>
            <a:picLocks noChangeAspect="1"/>
          </p:cNvPicPr>
          <p:nvPr/>
        </p:nvPicPr>
        <p:blipFill rotWithShape="1">
          <a:blip r:embed="rId2"/>
          <a:srcRect t="58527"/>
          <a:stretch/>
        </p:blipFill>
        <p:spPr>
          <a:xfrm>
            <a:off x="0" y="6311900"/>
            <a:ext cx="12192000" cy="656349"/>
          </a:xfrm>
          <a:prstGeom prst="rect">
            <a:avLst/>
          </a:prstGeom>
        </p:spPr>
      </p:pic>
    </p:spTree>
    <p:extLst>
      <p:ext uri="{BB962C8B-B14F-4D97-AF65-F5344CB8AC3E}">
        <p14:creationId xmlns:p14="http://schemas.microsoft.com/office/powerpoint/2010/main" val="1693008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14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6227B8B-8530-471C-837A-298CF163F19D}" type="datetimeFigureOut">
              <a:rPr lang="en-US" smtClean="0"/>
              <a:t>9/18/2018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E4C8473-95EA-48C2-917D-84A3AF9AB99B}" type="slidenum">
              <a:rPr lang="en-US" smtClean="0"/>
              <a:t>‹#›</a:t>
            </a:fld>
            <a:endParaRPr lang="en-US" dirty="0"/>
          </a:p>
        </p:txBody>
      </p:sp>
    </p:spTree>
    <p:extLst>
      <p:ext uri="{BB962C8B-B14F-4D97-AF65-F5344CB8AC3E}">
        <p14:creationId xmlns:p14="http://schemas.microsoft.com/office/powerpoint/2010/main" val="160235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14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6227B8B-8530-471C-837A-298CF163F19D}" type="datetimeFigureOut">
              <a:rPr lang="en-US" smtClean="0"/>
              <a:t>9/18/2018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ABD6D8A-3BAA-40AC-9301-E85BBD1BD5FA}" type="slidenum">
              <a:rPr lang="en-US" smtClean="0"/>
              <a:t>‹#›</a:t>
            </a:fld>
            <a:endParaRPr lang="en-US"/>
          </a:p>
        </p:txBody>
      </p:sp>
    </p:spTree>
    <p:extLst>
      <p:ext uri="{BB962C8B-B14F-4D97-AF65-F5344CB8AC3E}">
        <p14:creationId xmlns:p14="http://schemas.microsoft.com/office/powerpoint/2010/main" val="2020859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82091698"/>
      </p:ext>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6227B8B-8530-471C-837A-298CF163F19D}" type="datetimeFigureOut">
              <a:rPr lang="en-US" smtClean="0"/>
              <a:t>9/18/2018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E4C8473-95EA-48C2-917D-84A3AF9AB99B}" type="slidenum">
              <a:rPr lang="en-US" smtClean="0"/>
              <a:t>‹#›</a:t>
            </a:fld>
            <a:endParaRPr lang="en-US" dirty="0"/>
          </a:p>
        </p:txBody>
      </p:sp>
    </p:spTree>
    <p:extLst>
      <p:ext uri="{BB962C8B-B14F-4D97-AF65-F5344CB8AC3E}">
        <p14:creationId xmlns:p14="http://schemas.microsoft.com/office/powerpoint/2010/main" val="16660568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15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6227B8B-8530-471C-837A-298CF163F19D}" type="datetimeFigureOut">
              <a:rPr lang="en-US" smtClean="0"/>
              <a:t>9/18/2018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E4C8473-95EA-48C2-917D-84A3AF9AB99B}" type="slidenum">
              <a:rPr lang="en-US" smtClean="0"/>
              <a:t>‹#›</a:t>
            </a:fld>
            <a:endParaRPr lang="en-US" dirty="0"/>
          </a:p>
        </p:txBody>
      </p:sp>
    </p:spTree>
    <p:extLst>
      <p:ext uri="{BB962C8B-B14F-4D97-AF65-F5344CB8AC3E}">
        <p14:creationId xmlns:p14="http://schemas.microsoft.com/office/powerpoint/2010/main" val="3804820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152.xml><?xml version="1.0" encoding="utf-8"?>
<p:sldLayout xmlns:a="http://schemas.openxmlformats.org/drawingml/2006/main" xmlns:r="http://schemas.openxmlformats.org/officeDocument/2006/relationships" xmlns:p="http://schemas.openxmlformats.org/presentationml/2006/main" showMasterSp="0" preserve="1">
  <p:cSld name="1_Section Title Accent Color 1">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610376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153.xml><?xml version="1.0" encoding="utf-8"?>
<p:sldLayout xmlns:a="http://schemas.openxmlformats.org/drawingml/2006/main" xmlns:r="http://schemas.openxmlformats.org/officeDocument/2006/relationships" xmlns:p="http://schemas.openxmlformats.org/presentationml/2006/main" showMasterSp="0">
  <p:cSld name="6_Title Only">
    <p:bg>
      <p:bgPr>
        <a:solidFill>
          <a:srgbClr val="FFBC0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68927" y="286381"/>
            <a:ext cx="11653523" cy="927940"/>
          </a:xfrm>
          <a:prstGeom prst="rect">
            <a:avLst/>
          </a:prstGeom>
        </p:spPr>
        <p:txBody>
          <a:bodyPr lIns="146304" tIns="91440" rIns="146304" bIns="91440"/>
          <a:lstStyle>
            <a:lvl1pPr algn="l">
              <a:defRPr>
                <a:gradFill>
                  <a:gsLst>
                    <a:gs pos="2917">
                      <a:schemeClr val="bg1"/>
                    </a:gs>
                    <a:gs pos="100000">
                      <a:schemeClr val="bg1"/>
                    </a:gs>
                  </a:gsLst>
                  <a:lin ang="5400000" scaled="0"/>
                </a:gradFill>
              </a:defRPr>
            </a:lvl1pPr>
          </a:lstStyle>
          <a:p>
            <a:r>
              <a:rPr lang="en-US"/>
              <a:t>Click to edit Master title style</a:t>
            </a:r>
            <a:endParaRPr lang="en-US" dirty="0"/>
          </a:p>
        </p:txBody>
      </p:sp>
      <p:sp>
        <p:nvSpPr>
          <p:cNvPr id="10" name="Title"/>
          <p:cNvSpPr>
            <a:spLocks noGrp="1"/>
          </p:cNvSpPr>
          <p:nvPr>
            <p:ph type="body" sz="quarter" idx="10" hasCustomPrompt="1"/>
          </p:nvPr>
        </p:nvSpPr>
        <p:spPr>
          <a:xfrm>
            <a:off x="269239" y="2084175"/>
            <a:ext cx="9860673" cy="2434899"/>
          </a:xfrm>
          <a:prstGeom prst="rect">
            <a:avLst/>
          </a:prstGeom>
        </p:spPr>
        <p:txBody>
          <a:bodyPr/>
          <a:lstStyle>
            <a:lvl1pPr marL="0" indent="0">
              <a:buNone/>
              <a:defRPr sz="16267">
                <a:gradFill>
                  <a:gsLst>
                    <a:gs pos="2917">
                      <a:schemeClr val="bg1"/>
                    </a:gs>
                    <a:gs pos="100000">
                      <a:schemeClr val="bg1"/>
                    </a:gs>
                  </a:gsLst>
                  <a:lin ang="5400000" scaled="0"/>
                </a:gradFill>
                <a:latin typeface="Segoe Pro Display" panose="020B0502040504020203" pitchFamily="34" charset="0"/>
              </a:defRPr>
            </a:lvl1pPr>
            <a:lvl2pPr>
              <a:defRPr>
                <a:latin typeface="+mj-lt"/>
              </a:defRPr>
            </a:lvl2pPr>
            <a:lvl3pPr>
              <a:defRPr>
                <a:latin typeface="+mj-lt"/>
              </a:defRPr>
            </a:lvl3pPr>
            <a:lvl4pPr>
              <a:defRPr>
                <a:latin typeface="+mj-lt"/>
              </a:defRPr>
            </a:lvl4pPr>
            <a:lvl5pPr>
              <a:defRPr>
                <a:latin typeface="+mj-lt"/>
              </a:defRPr>
            </a:lvl5pPr>
          </a:lstStyle>
          <a:p>
            <a:pPr lvl="0"/>
            <a:r>
              <a:rPr lang="en-US" dirty="0"/>
              <a:t>Demo</a:t>
            </a:r>
          </a:p>
        </p:txBody>
      </p:sp>
    </p:spTree>
    <p:extLst>
      <p:ext uri="{BB962C8B-B14F-4D97-AF65-F5344CB8AC3E}">
        <p14:creationId xmlns:p14="http://schemas.microsoft.com/office/powerpoint/2010/main" val="3280897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4.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23818371"/>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48838406"/>
      </p:ext>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userDrawn="1">
  <p:cSld name="7_Title Only">
    <p:bg>
      <p:bgPr>
        <a:solidFill>
          <a:schemeClr val="accent4"/>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68927" y="286381"/>
            <a:ext cx="11653523" cy="927940"/>
          </a:xfrm>
          <a:prstGeom prst="rect">
            <a:avLst/>
          </a:prstGeom>
        </p:spPr>
        <p:txBody>
          <a:bodyPr lIns="146304" tIns="91440" rIns="146304" bIns="91440"/>
          <a:lstStyle>
            <a:lvl1pPr algn="l">
              <a:defRPr>
                <a:gradFill>
                  <a:gsLst>
                    <a:gs pos="2917">
                      <a:schemeClr val="bg1"/>
                    </a:gs>
                    <a:gs pos="100000">
                      <a:schemeClr val="bg1"/>
                    </a:gs>
                  </a:gsLst>
                  <a:lin ang="5400000" scaled="0"/>
                </a:gradFill>
              </a:defRPr>
            </a:lvl1pPr>
          </a:lstStyle>
          <a:p>
            <a:r>
              <a:rPr lang="en-US"/>
              <a:t>Click to edit Master title style</a:t>
            </a:r>
            <a:endParaRPr lang="en-US" dirty="0"/>
          </a:p>
        </p:txBody>
      </p:sp>
      <p:sp>
        <p:nvSpPr>
          <p:cNvPr id="10" name="Title"/>
          <p:cNvSpPr>
            <a:spLocks noGrp="1"/>
          </p:cNvSpPr>
          <p:nvPr>
            <p:ph type="body" sz="quarter" idx="10" hasCustomPrompt="1"/>
          </p:nvPr>
        </p:nvSpPr>
        <p:spPr>
          <a:xfrm>
            <a:off x="269239" y="2084175"/>
            <a:ext cx="9860673" cy="2434899"/>
          </a:xfrm>
          <a:prstGeom prst="rect">
            <a:avLst/>
          </a:prstGeom>
        </p:spPr>
        <p:txBody>
          <a:bodyPr/>
          <a:lstStyle>
            <a:lvl1pPr marL="0" indent="0">
              <a:buNone/>
              <a:defRPr sz="16267">
                <a:gradFill>
                  <a:gsLst>
                    <a:gs pos="2917">
                      <a:schemeClr val="bg1"/>
                    </a:gs>
                    <a:gs pos="100000">
                      <a:schemeClr val="bg1"/>
                    </a:gs>
                  </a:gsLst>
                  <a:lin ang="5400000" scaled="0"/>
                </a:gradFill>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dirty="0"/>
              <a:t>Demo</a:t>
            </a:r>
          </a:p>
        </p:txBody>
      </p:sp>
    </p:spTree>
    <p:extLst>
      <p:ext uri="{BB962C8B-B14F-4D97-AF65-F5344CB8AC3E}">
        <p14:creationId xmlns:p14="http://schemas.microsoft.com/office/powerpoint/2010/main" val="35531800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7.xml><?xml version="1.0" encoding="utf-8"?>
<p:sldLayout xmlns:a="http://schemas.openxmlformats.org/drawingml/2006/main" xmlns:r="http://schemas.openxmlformats.org/officeDocument/2006/relationships" xmlns:p="http://schemas.openxmlformats.org/presentationml/2006/main">
  <p:cSld name="YelloTop">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6E5B84D-2CD1-485B-A0A4-55B0FD5F47D7}"/>
              </a:ext>
            </a:extLst>
          </p:cNvPr>
          <p:cNvSpPr>
            <a:spLocks noGrp="1"/>
          </p:cNvSpPr>
          <p:nvPr>
            <p:ph type="ftr" sz="quarter" idx="12"/>
          </p:nvPr>
        </p:nvSpPr>
        <p:spPr>
          <a:xfrm>
            <a:off x="3684916" y="6608574"/>
            <a:ext cx="4114800" cy="365125"/>
          </a:xfrm>
        </p:spPr>
        <p:txBody>
          <a:bodyPr/>
          <a:lstStyle/>
          <a:p>
            <a:endParaRPr lang="en-US" dirty="0"/>
          </a:p>
        </p:txBody>
      </p:sp>
      <p:sp>
        <p:nvSpPr>
          <p:cNvPr id="4" name="Rectangle 3">
            <a:extLst>
              <a:ext uri="{FF2B5EF4-FFF2-40B4-BE49-F238E27FC236}">
                <a16:creationId xmlns:a16="http://schemas.microsoft.com/office/drawing/2014/main" id="{B105ECDD-6DF3-4298-A5E1-1DA8C7810A7A}"/>
              </a:ext>
            </a:extLst>
          </p:cNvPr>
          <p:cNvSpPr/>
          <p:nvPr/>
        </p:nvSpPr>
        <p:spPr>
          <a:xfrm>
            <a:off x="1729" y="0"/>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a:solidFill>
                <a:prstClr val="white"/>
              </a:solidFill>
              <a:latin typeface="Segoe UI" panose="020B0502040204020203" pitchFamily="34" charset="0"/>
              <a:cs typeface="Segoe UI" panose="020B0502040204020203" pitchFamily="34" charset="0"/>
            </a:endParaRPr>
          </a:p>
        </p:txBody>
      </p:sp>
      <p:sp>
        <p:nvSpPr>
          <p:cNvPr id="8" name="Title 7">
            <a:extLst>
              <a:ext uri="{FF2B5EF4-FFF2-40B4-BE49-F238E27FC236}">
                <a16:creationId xmlns:a16="http://schemas.microsoft.com/office/drawing/2014/main" id="{1DA1C713-C847-4F95-88C5-790B16E13B6D}"/>
              </a:ext>
            </a:extLst>
          </p:cNvPr>
          <p:cNvSpPr>
            <a:spLocks noGrp="1"/>
          </p:cNvSpPr>
          <p:nvPr>
            <p:ph type="title"/>
          </p:nvPr>
        </p:nvSpPr>
        <p:spPr>
          <a:xfrm>
            <a:off x="26189" y="66863"/>
            <a:ext cx="10259653" cy="561305"/>
          </a:xfrm>
        </p:spPr>
        <p:txBody>
          <a:bodyPr>
            <a:normAutofit/>
          </a:bodyPr>
          <a:lstStyle>
            <a:lvl1pPr>
              <a:defRPr sz="4000"/>
            </a:lvl1pPr>
          </a:lstStyle>
          <a:p>
            <a:r>
              <a:rPr lang="en-US"/>
              <a:t>Click to edit Master title style</a:t>
            </a:r>
            <a:endParaRPr lang="en-US" dirty="0"/>
          </a:p>
        </p:txBody>
      </p:sp>
      <p:pic>
        <p:nvPicPr>
          <p:cNvPr id="12" name="Picture 11">
            <a:extLst>
              <a:ext uri="{FF2B5EF4-FFF2-40B4-BE49-F238E27FC236}">
                <a16:creationId xmlns:a16="http://schemas.microsoft.com/office/drawing/2014/main" id="{558F2B44-7E11-4921-A2C5-A96B266E12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91925" y="54282"/>
            <a:ext cx="573886" cy="573886"/>
          </a:xfrm>
          <a:prstGeom prst="rect">
            <a:avLst/>
          </a:prstGeom>
        </p:spPr>
      </p:pic>
      <p:sp>
        <p:nvSpPr>
          <p:cNvPr id="14" name="Text Placeholder 13">
            <a:extLst>
              <a:ext uri="{FF2B5EF4-FFF2-40B4-BE49-F238E27FC236}">
                <a16:creationId xmlns:a16="http://schemas.microsoft.com/office/drawing/2014/main" id="{D587DD01-0CDD-4355-AB7D-1405BC9E9AFA}"/>
              </a:ext>
            </a:extLst>
          </p:cNvPr>
          <p:cNvSpPr>
            <a:spLocks noGrp="1"/>
          </p:cNvSpPr>
          <p:nvPr>
            <p:ph type="body" sz="quarter" idx="13"/>
          </p:nvPr>
        </p:nvSpPr>
        <p:spPr>
          <a:xfrm>
            <a:off x="104775" y="1028700"/>
            <a:ext cx="10180638" cy="43053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a:extLst>
              <a:ext uri="{FF2B5EF4-FFF2-40B4-BE49-F238E27FC236}">
                <a16:creationId xmlns:a16="http://schemas.microsoft.com/office/drawing/2014/main" id="{C21E76D4-CA3E-44B8-BA44-959B009AF5AF}"/>
              </a:ext>
            </a:extLst>
          </p:cNvPr>
          <p:cNvPicPr>
            <a:picLocks noChangeAspect="1"/>
          </p:cNvPicPr>
          <p:nvPr userDrawn="1"/>
        </p:nvPicPr>
        <p:blipFill rotWithShape="1">
          <a:blip r:embed="rId3"/>
          <a:srcRect t="58527"/>
          <a:stretch/>
        </p:blipFill>
        <p:spPr>
          <a:xfrm>
            <a:off x="26189" y="6317350"/>
            <a:ext cx="12192000" cy="656349"/>
          </a:xfrm>
          <a:prstGeom prst="rect">
            <a:avLst/>
          </a:prstGeom>
        </p:spPr>
      </p:pic>
    </p:spTree>
    <p:extLst>
      <p:ext uri="{BB962C8B-B14F-4D97-AF65-F5344CB8AC3E}">
        <p14:creationId xmlns:p14="http://schemas.microsoft.com/office/powerpoint/2010/main" val="1388184519"/>
      </p:ext>
    </p:extLst>
  </p:cSld>
  <p:clrMapOvr>
    <a:overrideClrMapping bg1="lt1" tx1="dk1" bg2="lt2" tx2="dk2" accent1="accent1" accent2="accent2" accent3="accent3" accent4="accent4" accent5="accent5" accent6="accent6" hlink="hlink" folHlink="folHlink"/>
  </p:clrMapOvr>
  <p:transition spd="med">
    <p:fade/>
  </p:transition>
  <p:hf sldNum="0" hdr="0" ftr="0" dt="0"/>
</p:sldLayout>
</file>

<file path=ppt/slideLayouts/slideLayout1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6227B8B-8530-471C-837A-298CF163F19D}" type="datetimeFigureOut">
              <a:rPr lang="en-US" smtClean="0"/>
              <a:t>9/18/2018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ABD6D8A-3BAA-40AC-9301-E85BBD1BD5FA}" type="slidenum">
              <a:rPr lang="en-US" smtClean="0"/>
              <a:t>‹#›</a:t>
            </a:fld>
            <a:endParaRPr lang="en-US"/>
          </a:p>
        </p:txBody>
      </p:sp>
      <p:pic>
        <p:nvPicPr>
          <p:cNvPr id="7" name="Picture 6"/>
          <p:cNvPicPr>
            <a:picLocks noChangeAspect="1"/>
          </p:cNvPicPr>
          <p:nvPr/>
        </p:nvPicPr>
        <p:blipFill rotWithShape="1">
          <a:blip r:embed="rId2"/>
          <a:srcRect t="58527"/>
          <a:stretch/>
        </p:blipFill>
        <p:spPr>
          <a:xfrm>
            <a:off x="0" y="6311900"/>
            <a:ext cx="12192000" cy="656349"/>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311900"/>
            <a:ext cx="12192000" cy="658368"/>
          </a:xfrm>
          <a:prstGeom prst="rect">
            <a:avLst/>
          </a:prstGeom>
        </p:spPr>
      </p:pic>
    </p:spTree>
    <p:extLst>
      <p:ext uri="{BB962C8B-B14F-4D97-AF65-F5344CB8AC3E}">
        <p14:creationId xmlns:p14="http://schemas.microsoft.com/office/powerpoint/2010/main" val="21572722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p:cSld name="1_Title Slide">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98EE8E56-9065-483C-892A-D693B8FDFB13}"/>
              </a:ext>
            </a:extLst>
          </p:cNvPr>
          <p:cNvSpPr>
            <a:spLocks noGrp="1"/>
          </p:cNvSpPr>
          <p:nvPr>
            <p:ph idx="1"/>
          </p:nvPr>
        </p:nvSpPr>
        <p:spPr>
          <a:xfrm>
            <a:off x="838200" y="1825625"/>
            <a:ext cx="10515600" cy="4351338"/>
          </a:xfrm>
        </p:spPr>
        <p:txBody>
          <a:bodyPr/>
          <a:lstStyle>
            <a:lvl1pPr>
              <a:defRPr>
                <a:latin typeface="Segoe Pro" panose="020B0502040504020203" pitchFamily="34" charset="0"/>
              </a:defRPr>
            </a:lvl1pPr>
            <a:lvl2pPr>
              <a:defRPr>
                <a:latin typeface="Segoe Pro Light" panose="020B0302040504020203" pitchFamily="34" charset="0"/>
              </a:defRPr>
            </a:lvl2pPr>
            <a:lvl3pPr>
              <a:defRPr>
                <a:latin typeface="Segoe Pro Light" panose="020B0302040504020203" pitchFamily="34" charset="0"/>
              </a:defRPr>
            </a:lvl3pPr>
            <a:lvl4pPr>
              <a:defRPr>
                <a:latin typeface="Segoe Pro Light" panose="020B0302040504020203" pitchFamily="34" charset="0"/>
              </a:defRPr>
            </a:lvl4pPr>
            <a:lvl5pPr>
              <a:defRPr>
                <a:latin typeface="Segoe Pro Light" panose="020B0302040504020203"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Title 1">
            <a:extLst>
              <a:ext uri="{FF2B5EF4-FFF2-40B4-BE49-F238E27FC236}">
                <a16:creationId xmlns:a16="http://schemas.microsoft.com/office/drawing/2014/main" id="{81F7419D-649A-4B09-BB0E-4C76B70BB1A3}"/>
              </a:ext>
            </a:extLst>
          </p:cNvPr>
          <p:cNvSpPr>
            <a:spLocks noGrp="1"/>
          </p:cNvSpPr>
          <p:nvPr>
            <p:ph type="title"/>
          </p:nvPr>
        </p:nvSpPr>
        <p:spPr>
          <a:xfrm>
            <a:off x="838200" y="365125"/>
            <a:ext cx="10515600" cy="1325563"/>
          </a:xfrm>
        </p:spPr>
        <p:txBody>
          <a:bodyPr/>
          <a:lstStyle>
            <a:lvl1pPr>
              <a:defRPr>
                <a:latin typeface="Segoe Pro Display Light" panose="020B0302040504020203" pitchFamily="34" charset="0"/>
              </a:defRPr>
            </a:lvl1pPr>
          </a:lstStyle>
          <a:p>
            <a:r>
              <a:rPr lang="en-US" dirty="0"/>
              <a:t>Click to edit Master title style</a:t>
            </a:r>
          </a:p>
        </p:txBody>
      </p:sp>
    </p:spTree>
    <p:extLst>
      <p:ext uri="{BB962C8B-B14F-4D97-AF65-F5344CB8AC3E}">
        <p14:creationId xmlns:p14="http://schemas.microsoft.com/office/powerpoint/2010/main" val="3864719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8788131"/>
      </p:ext>
    </p:extLst>
  </p:cSld>
  <p:clrMapOvr>
    <a:masterClrMapping/>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838200" y="1825625"/>
            <a:ext cx="5181600" cy="3449802"/>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72200" y="1825625"/>
            <a:ext cx="5181600" cy="3449802"/>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56227B8B-8530-471C-837A-298CF163F19D}" type="datetimeFigureOut">
              <a:rPr lang="en-US" smtClean="0"/>
              <a:t>9/18/2018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ABD6D8A-3BAA-40AC-9301-E85BBD1BD5FA}" type="slidenum">
              <a:rPr lang="en-US" smtClean="0"/>
              <a:t>‹#›</a:t>
            </a:fld>
            <a:endParaRPr lang="en-US"/>
          </a:p>
        </p:txBody>
      </p:sp>
      <p:pic>
        <p:nvPicPr>
          <p:cNvPr id="11" name="Picture 10">
            <a:extLst>
              <a:ext uri="{FF2B5EF4-FFF2-40B4-BE49-F238E27FC236}">
                <a16:creationId xmlns:a16="http://schemas.microsoft.com/office/drawing/2014/main" id="{B7ADB21F-E315-4182-B218-7886AF368F56}"/>
              </a:ext>
            </a:extLst>
          </p:cNvPr>
          <p:cNvPicPr>
            <a:picLocks noChangeAspect="1"/>
          </p:cNvPicPr>
          <p:nvPr/>
        </p:nvPicPr>
        <p:blipFill rotWithShape="1">
          <a:blip r:embed="rId2"/>
          <a:srcRect t="58527"/>
          <a:stretch/>
        </p:blipFill>
        <p:spPr>
          <a:xfrm>
            <a:off x="0" y="6311900"/>
            <a:ext cx="12192000" cy="656349"/>
          </a:xfrm>
          <a:prstGeom prst="rect">
            <a:avLst/>
          </a:prstGeom>
        </p:spPr>
      </p:pic>
    </p:spTree>
    <p:extLst>
      <p:ext uri="{BB962C8B-B14F-4D97-AF65-F5344CB8AC3E}">
        <p14:creationId xmlns:p14="http://schemas.microsoft.com/office/powerpoint/2010/main" val="1856109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1.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449269"/>
            <a:ext cx="12192000" cy="891019"/>
          </a:xfrm>
          <a:solidFill>
            <a:schemeClr val="bg1">
              <a:lumMod val="85000"/>
            </a:schemeClr>
          </a:solidFill>
        </p:spPr>
        <p:txBody>
          <a:bodyPr/>
          <a:lstStyle>
            <a:lvl1pPr algn="ctr">
              <a:defRPr b="1">
                <a:solidFill>
                  <a:schemeClr val="bg1"/>
                </a:solidFill>
              </a:defRPr>
            </a:lvl1pPr>
          </a:lstStyle>
          <a:p>
            <a:r>
              <a:rPr lang="en-US"/>
              <a:t>Click to edit Master title style</a:t>
            </a:r>
          </a:p>
        </p:txBody>
      </p:sp>
      <p:sp>
        <p:nvSpPr>
          <p:cNvPr id="3" name="Content Placeholder 2"/>
          <p:cNvSpPr>
            <a:spLocks noGrp="1"/>
          </p:cNvSpPr>
          <p:nvPr>
            <p:ph idx="1"/>
          </p:nvPr>
        </p:nvSpPr>
        <p:spPr>
          <a:xfrm>
            <a:off x="838200" y="1825625"/>
            <a:ext cx="10515600" cy="3560051"/>
          </a:xfrm>
        </p:spPr>
        <p:txBody>
          <a:bodyPr/>
          <a:lstStyle>
            <a:lvl1pPr marL="0" indent="0" algn="ctr">
              <a:buNone/>
              <a:defRPr sz="2800" b="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6227B8B-8530-471C-837A-298CF163F19D}" type="datetimeFigureOut">
              <a:rPr lang="en-US" smtClean="0"/>
              <a:t>9/18/2018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ABD6D8A-3BAA-40AC-9301-E85BBD1BD5FA}" type="slidenum">
              <a:rPr lang="en-US" smtClean="0"/>
              <a:t>‹#›</a:t>
            </a:fld>
            <a:endParaRPr lang="en-US"/>
          </a:p>
        </p:txBody>
      </p:sp>
      <p:cxnSp>
        <p:nvCxnSpPr>
          <p:cNvPr id="11" name="Straight Connector 10"/>
          <p:cNvCxnSpPr/>
          <p:nvPr/>
        </p:nvCxnSpPr>
        <p:spPr>
          <a:xfrm flipV="1">
            <a:off x="3975100" y="3293202"/>
            <a:ext cx="4241800" cy="18472"/>
          </a:xfrm>
          <a:prstGeom prst="line">
            <a:avLst/>
          </a:prstGeom>
        </p:spPr>
        <p:style>
          <a:lnRef idx="1">
            <a:schemeClr val="dk1"/>
          </a:lnRef>
          <a:fillRef idx="0">
            <a:schemeClr val="dk1"/>
          </a:fillRef>
          <a:effectRef idx="0">
            <a:schemeClr val="dk1"/>
          </a:effectRef>
          <a:fontRef idx="minor">
            <a:schemeClr val="tx1"/>
          </a:fontRef>
        </p:style>
      </p:cxnSp>
      <p:pic>
        <p:nvPicPr>
          <p:cNvPr id="10" name="Picture 9">
            <a:extLst>
              <a:ext uri="{FF2B5EF4-FFF2-40B4-BE49-F238E27FC236}">
                <a16:creationId xmlns:a16="http://schemas.microsoft.com/office/drawing/2014/main" id="{91D431F4-9CDD-4411-A07F-5FB0C26DC3BF}"/>
              </a:ext>
            </a:extLst>
          </p:cNvPr>
          <p:cNvPicPr>
            <a:picLocks noChangeAspect="1"/>
          </p:cNvPicPr>
          <p:nvPr/>
        </p:nvPicPr>
        <p:blipFill rotWithShape="1">
          <a:blip r:embed="rId2"/>
          <a:srcRect t="58527"/>
          <a:stretch/>
        </p:blipFill>
        <p:spPr>
          <a:xfrm>
            <a:off x="0" y="6311900"/>
            <a:ext cx="12192000" cy="656349"/>
          </a:xfrm>
          <a:prstGeom prst="rect">
            <a:avLst/>
          </a:prstGeom>
        </p:spPr>
      </p:pic>
    </p:spTree>
    <p:extLst>
      <p:ext uri="{BB962C8B-B14F-4D97-AF65-F5344CB8AC3E}">
        <p14:creationId xmlns:p14="http://schemas.microsoft.com/office/powerpoint/2010/main" val="1343238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2.xml><?xml version="1.0" encoding="utf-8"?>
<p:sldLayout xmlns:a="http://schemas.openxmlformats.org/drawingml/2006/main" xmlns:r="http://schemas.openxmlformats.org/officeDocument/2006/relationships" xmlns:p="http://schemas.openxmlformats.org/presentationml/2006/main" type="obj" preserve="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449269"/>
            <a:ext cx="12192000" cy="891019"/>
          </a:xfrm>
          <a:solidFill>
            <a:schemeClr val="bg1">
              <a:lumMod val="85000"/>
            </a:schemeClr>
          </a:solidFill>
        </p:spPr>
        <p:txBody>
          <a:bodyPr/>
          <a:lstStyle>
            <a:lvl1pPr algn="ctr">
              <a:defRPr b="1">
                <a:solidFill>
                  <a:schemeClr val="bg1"/>
                </a:solidFill>
              </a:defRPr>
            </a:lvl1pPr>
          </a:lstStyle>
          <a:p>
            <a:r>
              <a:rPr lang="en-US"/>
              <a:t>Click to edit Master title style</a:t>
            </a:r>
          </a:p>
        </p:txBody>
      </p:sp>
      <p:sp>
        <p:nvSpPr>
          <p:cNvPr id="3" name="Content Placeholder 2"/>
          <p:cNvSpPr>
            <a:spLocks noGrp="1"/>
          </p:cNvSpPr>
          <p:nvPr>
            <p:ph idx="1"/>
          </p:nvPr>
        </p:nvSpPr>
        <p:spPr>
          <a:xfrm>
            <a:off x="838200" y="1825625"/>
            <a:ext cx="10515600" cy="3560051"/>
          </a:xfrm>
        </p:spPr>
        <p:txBody>
          <a:bodyPr/>
          <a:lstStyle>
            <a:lvl1pPr marL="0" indent="0" algn="l">
              <a:buNone/>
              <a:defRPr sz="2800" b="1"/>
            </a:lvl1pPr>
          </a:lstStyle>
          <a:p>
            <a:pPr lvl="0"/>
            <a:r>
              <a:rPr lang="en-US"/>
              <a:t>Edit Master text styles</a:t>
            </a:r>
          </a:p>
          <a:p>
            <a:pPr lvl="1"/>
            <a:r>
              <a:rPr lang="en-US"/>
              <a:t>Second level</a:t>
            </a:r>
          </a:p>
          <a:p>
            <a:pPr lvl="2"/>
            <a:r>
              <a:rPr lang="en-US"/>
              <a:t>Third level</a:t>
            </a:r>
          </a:p>
        </p:txBody>
      </p:sp>
      <p:sp>
        <p:nvSpPr>
          <p:cNvPr id="4" name="Date Placeholder 3"/>
          <p:cNvSpPr>
            <a:spLocks noGrp="1"/>
          </p:cNvSpPr>
          <p:nvPr>
            <p:ph type="dt" sz="half" idx="10"/>
          </p:nvPr>
        </p:nvSpPr>
        <p:spPr/>
        <p:txBody>
          <a:bodyPr/>
          <a:lstStyle/>
          <a:p>
            <a:fld id="{56227B8B-8530-471C-837A-298CF163F19D}" type="datetimeFigureOut">
              <a:rPr lang="en-US" smtClean="0"/>
              <a:t>9/18/2018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ABD6D8A-3BAA-40AC-9301-E85BBD1BD5FA}" type="slidenum">
              <a:rPr lang="en-US" smtClean="0"/>
              <a:t>‹#›</a:t>
            </a:fld>
            <a:endParaRPr lang="en-US"/>
          </a:p>
        </p:txBody>
      </p:sp>
      <p:pic>
        <p:nvPicPr>
          <p:cNvPr id="10" name="Picture 9">
            <a:extLst>
              <a:ext uri="{FF2B5EF4-FFF2-40B4-BE49-F238E27FC236}">
                <a16:creationId xmlns:a16="http://schemas.microsoft.com/office/drawing/2014/main" id="{7CF537A8-4861-4FAE-8E42-7684E4C0FE82}"/>
              </a:ext>
            </a:extLst>
          </p:cNvPr>
          <p:cNvPicPr>
            <a:picLocks noChangeAspect="1"/>
          </p:cNvPicPr>
          <p:nvPr/>
        </p:nvPicPr>
        <p:blipFill rotWithShape="1">
          <a:blip r:embed="rId2"/>
          <a:srcRect t="58527"/>
          <a:stretch/>
        </p:blipFill>
        <p:spPr>
          <a:xfrm>
            <a:off x="0" y="6311900"/>
            <a:ext cx="12192000" cy="656349"/>
          </a:xfrm>
          <a:prstGeom prst="rect">
            <a:avLst/>
          </a:prstGeom>
        </p:spPr>
      </p:pic>
    </p:spTree>
    <p:extLst>
      <p:ext uri="{BB962C8B-B14F-4D97-AF65-F5344CB8AC3E}">
        <p14:creationId xmlns:p14="http://schemas.microsoft.com/office/powerpoint/2010/main" val="35036360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6227B8B-8530-471C-837A-298CF163F19D}" type="datetimeFigureOut">
              <a:rPr lang="en-US" smtClean="0"/>
              <a:t>9/18/2018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ABD6D8A-3BAA-40AC-9301-E85BBD1BD5FA}" type="slidenum">
              <a:rPr lang="en-US" smtClean="0"/>
              <a:t>‹#›</a:t>
            </a:fld>
            <a:endParaRPr lang="en-US"/>
          </a:p>
        </p:txBody>
      </p:sp>
    </p:spTree>
    <p:extLst>
      <p:ext uri="{BB962C8B-B14F-4D97-AF65-F5344CB8AC3E}">
        <p14:creationId xmlns:p14="http://schemas.microsoft.com/office/powerpoint/2010/main" val="1045594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dirty="0"/>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6227B8B-8530-471C-837A-298CF163F19D}" type="datetimeFigureOut">
              <a:rPr lang="en-US" smtClean="0"/>
              <a:t>9/18/2018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ABD6D8A-3BAA-40AC-9301-E85BBD1BD5FA}" type="slidenum">
              <a:rPr lang="en-US" smtClean="0"/>
              <a:t>‹#›</a:t>
            </a:fld>
            <a:endParaRPr lang="en-US"/>
          </a:p>
        </p:txBody>
      </p:sp>
    </p:spTree>
    <p:extLst>
      <p:ext uri="{BB962C8B-B14F-4D97-AF65-F5344CB8AC3E}">
        <p14:creationId xmlns:p14="http://schemas.microsoft.com/office/powerpoint/2010/main" val="26721762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6227B8B-8530-471C-837A-298CF163F19D}" type="datetimeFigureOut">
              <a:rPr lang="en-US" smtClean="0"/>
              <a:t>9/18/2018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ABD6D8A-3BAA-40AC-9301-E85BBD1BD5FA}" type="slidenum">
              <a:rPr lang="en-US" smtClean="0"/>
              <a:t>‹#›</a:t>
            </a:fld>
            <a:endParaRPr lang="en-US"/>
          </a:p>
        </p:txBody>
      </p:sp>
    </p:spTree>
    <p:extLst>
      <p:ext uri="{BB962C8B-B14F-4D97-AF65-F5344CB8AC3E}">
        <p14:creationId xmlns:p14="http://schemas.microsoft.com/office/powerpoint/2010/main" val="4253227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dirty="0"/>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6227B8B-8530-471C-837A-298CF163F19D}" type="datetimeFigureOut">
              <a:rPr lang="en-US" smtClean="0"/>
              <a:t>9/18/2018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ABD6D8A-3BAA-40AC-9301-E85BBD1BD5FA}" type="slidenum">
              <a:rPr lang="en-US" smtClean="0"/>
              <a:t>‹#›</a:t>
            </a:fld>
            <a:endParaRPr lang="en-US"/>
          </a:p>
        </p:txBody>
      </p:sp>
    </p:spTree>
    <p:extLst>
      <p:ext uri="{BB962C8B-B14F-4D97-AF65-F5344CB8AC3E}">
        <p14:creationId xmlns:p14="http://schemas.microsoft.com/office/powerpoint/2010/main" val="1069576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7.xml><?xml version="1.0" encoding="utf-8"?>
<p:sldLayout xmlns:a="http://schemas.openxmlformats.org/drawingml/2006/main" xmlns:r="http://schemas.openxmlformats.org/officeDocument/2006/relationships" xmlns:p="http://schemas.openxmlformats.org/presentationml/2006/main" showMasterSp="0" preserve="1">
  <p:cSld name="1_Section Title Accent Color 1">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292549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8.xml><?xml version="1.0" encoding="utf-8"?>
<p:sldLayout xmlns:a="http://schemas.openxmlformats.org/drawingml/2006/main" xmlns:r="http://schemas.openxmlformats.org/officeDocument/2006/relationships" xmlns:p="http://schemas.openxmlformats.org/presentationml/2006/main" userDrawn="1">
  <p:cSld name="YelloTop">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6E5B84D-2CD1-485B-A0A4-55B0FD5F47D7}"/>
              </a:ext>
            </a:extLst>
          </p:cNvPr>
          <p:cNvSpPr>
            <a:spLocks noGrp="1"/>
          </p:cNvSpPr>
          <p:nvPr>
            <p:ph type="ftr" sz="quarter" idx="12"/>
          </p:nvPr>
        </p:nvSpPr>
        <p:spPr/>
        <p:txBody>
          <a:bodyPr/>
          <a:lstStyle/>
          <a:p>
            <a:r>
              <a:rPr lang="en-US" dirty="0"/>
              <a:t>© 2017 Microsoft. All rights reserved.</a:t>
            </a:r>
          </a:p>
        </p:txBody>
      </p:sp>
      <p:sp>
        <p:nvSpPr>
          <p:cNvPr id="4" name="Rectangle 3">
            <a:extLst>
              <a:ext uri="{FF2B5EF4-FFF2-40B4-BE49-F238E27FC236}">
                <a16:creationId xmlns:a16="http://schemas.microsoft.com/office/drawing/2014/main" id="{B105ECDD-6DF3-4298-A5E1-1DA8C7810A7A}"/>
              </a:ext>
            </a:extLst>
          </p:cNvPr>
          <p:cNvSpPr/>
          <p:nvPr userDrawn="1"/>
        </p:nvSpPr>
        <p:spPr>
          <a:xfrm>
            <a:off x="1729" y="0"/>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a:solidFill>
                <a:prstClr val="white"/>
              </a:solidFill>
              <a:latin typeface="Segoe UI" panose="020B0502040204020203" pitchFamily="34" charset="0"/>
              <a:cs typeface="Segoe UI" panose="020B0502040204020203" pitchFamily="34" charset="0"/>
            </a:endParaRPr>
          </a:p>
        </p:txBody>
      </p:sp>
      <p:sp>
        <p:nvSpPr>
          <p:cNvPr id="8" name="Title 7">
            <a:extLst>
              <a:ext uri="{FF2B5EF4-FFF2-40B4-BE49-F238E27FC236}">
                <a16:creationId xmlns:a16="http://schemas.microsoft.com/office/drawing/2014/main" id="{1DA1C713-C847-4F95-88C5-790B16E13B6D}"/>
              </a:ext>
            </a:extLst>
          </p:cNvPr>
          <p:cNvSpPr>
            <a:spLocks noGrp="1"/>
          </p:cNvSpPr>
          <p:nvPr>
            <p:ph type="title"/>
          </p:nvPr>
        </p:nvSpPr>
        <p:spPr>
          <a:xfrm>
            <a:off x="26189" y="66863"/>
            <a:ext cx="10259653" cy="561305"/>
          </a:xfrm>
        </p:spPr>
        <p:txBody>
          <a:bodyPr>
            <a:normAutofit/>
          </a:bodyPr>
          <a:lstStyle>
            <a:lvl1pPr>
              <a:defRPr sz="4000"/>
            </a:lvl1pPr>
          </a:lstStyle>
          <a:p>
            <a:r>
              <a:rPr lang="en-US" dirty="0"/>
              <a:t>Click to edit Master title style</a:t>
            </a:r>
          </a:p>
        </p:txBody>
      </p:sp>
      <p:pic>
        <p:nvPicPr>
          <p:cNvPr id="12" name="Picture 11">
            <a:extLst>
              <a:ext uri="{FF2B5EF4-FFF2-40B4-BE49-F238E27FC236}">
                <a16:creationId xmlns:a16="http://schemas.microsoft.com/office/drawing/2014/main" id="{558F2B44-7E11-4921-A2C5-A96B266E120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591925" y="54282"/>
            <a:ext cx="573886" cy="573886"/>
          </a:xfrm>
          <a:prstGeom prst="rect">
            <a:avLst/>
          </a:prstGeom>
        </p:spPr>
      </p:pic>
      <p:sp>
        <p:nvSpPr>
          <p:cNvPr id="14" name="Text Placeholder 13">
            <a:extLst>
              <a:ext uri="{FF2B5EF4-FFF2-40B4-BE49-F238E27FC236}">
                <a16:creationId xmlns:a16="http://schemas.microsoft.com/office/drawing/2014/main" id="{D587DD01-0CDD-4355-AB7D-1405BC9E9AFA}"/>
              </a:ext>
            </a:extLst>
          </p:cNvPr>
          <p:cNvSpPr>
            <a:spLocks noGrp="1"/>
          </p:cNvSpPr>
          <p:nvPr>
            <p:ph type="body" sz="quarter" idx="13"/>
          </p:nvPr>
        </p:nvSpPr>
        <p:spPr>
          <a:xfrm>
            <a:off x="104775" y="1028700"/>
            <a:ext cx="10180638" cy="4305300"/>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a:extLst>
              <a:ext uri="{FF2B5EF4-FFF2-40B4-BE49-F238E27FC236}">
                <a16:creationId xmlns:a16="http://schemas.microsoft.com/office/drawing/2014/main" id="{7A8F4CBD-CB15-40DF-93B5-99EC893F40B8}"/>
              </a:ext>
            </a:extLst>
          </p:cNvPr>
          <p:cNvPicPr>
            <a:picLocks noChangeAspect="1"/>
          </p:cNvPicPr>
          <p:nvPr userDrawn="1"/>
        </p:nvPicPr>
        <p:blipFill rotWithShape="1">
          <a:blip r:embed="rId3"/>
          <a:srcRect t="58527"/>
          <a:stretch/>
        </p:blipFill>
        <p:spPr>
          <a:xfrm>
            <a:off x="26189" y="6287339"/>
            <a:ext cx="12192000" cy="656349"/>
          </a:xfrm>
          <a:prstGeom prst="rect">
            <a:avLst/>
          </a:prstGeom>
        </p:spPr>
      </p:pic>
    </p:spTree>
    <p:extLst>
      <p:ext uri="{BB962C8B-B14F-4D97-AF65-F5344CB8AC3E}">
        <p14:creationId xmlns:p14="http://schemas.microsoft.com/office/powerpoint/2010/main" val="1419629437"/>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showMasterSp="0" userDrawn="1">
  <p:cSld name="6_Title Only">
    <p:bg>
      <p:bgPr>
        <a:solidFill>
          <a:srgbClr val="FFBC0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68927" y="286381"/>
            <a:ext cx="11653523" cy="927940"/>
          </a:xfrm>
          <a:prstGeom prst="rect">
            <a:avLst/>
          </a:prstGeom>
        </p:spPr>
        <p:txBody>
          <a:bodyPr lIns="146304" tIns="91440" rIns="146304" bIns="91440"/>
          <a:lstStyle>
            <a:lvl1pPr algn="l">
              <a:defRPr>
                <a:gradFill>
                  <a:gsLst>
                    <a:gs pos="2917">
                      <a:schemeClr val="bg1"/>
                    </a:gs>
                    <a:gs pos="100000">
                      <a:schemeClr val="bg1"/>
                    </a:gs>
                  </a:gsLst>
                  <a:lin ang="5400000" scaled="0"/>
                </a:gradFill>
              </a:defRPr>
            </a:lvl1pPr>
          </a:lstStyle>
          <a:p>
            <a:r>
              <a:rPr lang="en-US" dirty="0"/>
              <a:t>Click to edit Master title style</a:t>
            </a:r>
          </a:p>
        </p:txBody>
      </p:sp>
      <p:sp>
        <p:nvSpPr>
          <p:cNvPr id="10" name="Title"/>
          <p:cNvSpPr>
            <a:spLocks noGrp="1"/>
          </p:cNvSpPr>
          <p:nvPr>
            <p:ph type="body" sz="quarter" idx="10" hasCustomPrompt="1"/>
          </p:nvPr>
        </p:nvSpPr>
        <p:spPr>
          <a:xfrm>
            <a:off x="269239" y="2084175"/>
            <a:ext cx="9860673" cy="2434899"/>
          </a:xfrm>
          <a:prstGeom prst="rect">
            <a:avLst/>
          </a:prstGeom>
        </p:spPr>
        <p:txBody>
          <a:bodyPr/>
          <a:lstStyle>
            <a:lvl1pPr marL="0" indent="0">
              <a:buNone/>
              <a:defRPr sz="16267">
                <a:gradFill>
                  <a:gsLst>
                    <a:gs pos="2917">
                      <a:schemeClr val="bg1"/>
                    </a:gs>
                    <a:gs pos="100000">
                      <a:schemeClr val="bg1"/>
                    </a:gs>
                  </a:gsLst>
                  <a:lin ang="5400000" scaled="0"/>
                </a:gradFill>
                <a:latin typeface="Segoe Pro Display" panose="020B0502040504020203" pitchFamily="34" charset="0"/>
              </a:defRPr>
            </a:lvl1pPr>
            <a:lvl2pPr>
              <a:defRPr>
                <a:latin typeface="+mj-lt"/>
              </a:defRPr>
            </a:lvl2pPr>
            <a:lvl3pPr>
              <a:defRPr>
                <a:latin typeface="+mj-lt"/>
              </a:defRPr>
            </a:lvl3pPr>
            <a:lvl4pPr>
              <a:defRPr>
                <a:latin typeface="+mj-lt"/>
              </a:defRPr>
            </a:lvl4pPr>
            <a:lvl5pPr>
              <a:defRPr>
                <a:latin typeface="+mj-lt"/>
              </a:defRPr>
            </a:lvl5pPr>
          </a:lstStyle>
          <a:p>
            <a:pPr lvl="0"/>
            <a:r>
              <a:rPr lang="en-US" dirty="0"/>
              <a:t>Demo</a:t>
            </a:r>
          </a:p>
        </p:txBody>
      </p:sp>
    </p:spTree>
    <p:extLst>
      <p:ext uri="{BB962C8B-B14F-4D97-AF65-F5344CB8AC3E}">
        <p14:creationId xmlns:p14="http://schemas.microsoft.com/office/powerpoint/2010/main" val="22344008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66025534"/>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6812945"/>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17498493"/>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5_BLANK">
    <p:spTree>
      <p:nvGrpSpPr>
        <p:cNvPr id="1" name=""/>
        <p:cNvGrpSpPr/>
        <p:nvPr/>
      </p:nvGrpSpPr>
      <p:grpSpPr>
        <a:xfrm>
          <a:off x="0" y="0"/>
          <a:ext cx="0" cy="0"/>
          <a:chOff x="0" y="0"/>
          <a:chExt cx="0" cy="0"/>
        </a:xfrm>
      </p:grpSpPr>
      <p:pic>
        <p:nvPicPr>
          <p:cNvPr id="3" name="Picture 2" descr="DataInsights-iStock_000022453217Large.jpg"/>
          <p:cNvPicPr>
            <a:picLocks noChangeAspect="1"/>
          </p:cNvPicPr>
          <p:nvPr/>
        </p:nvPicPr>
        <p:blipFill rotWithShape="1">
          <a:blip r:embed="rId2">
            <a:alphaModFix/>
            <a:extLst>
              <a:ext uri="{28A0092B-C50C-407E-A947-70E740481C1C}">
                <a14:useLocalDpi xmlns:a14="http://schemas.microsoft.com/office/drawing/2010/main" val="0"/>
              </a:ext>
            </a:extLst>
          </a:blip>
          <a:srcRect/>
          <a:stretch/>
        </p:blipFill>
        <p:spPr>
          <a:xfrm>
            <a:off x="1" y="0"/>
            <a:ext cx="12221569" cy="6858000"/>
          </a:xfrm>
          <a:prstGeom prst="rect">
            <a:avLst/>
          </a:prstGeom>
        </p:spPr>
      </p:pic>
    </p:spTree>
    <p:extLst>
      <p:ext uri="{BB962C8B-B14F-4D97-AF65-F5344CB8AC3E}">
        <p14:creationId xmlns:p14="http://schemas.microsoft.com/office/powerpoint/2010/main" val="1356692508"/>
      </p:ext>
    </p:extLst>
  </p:cSld>
  <p:clrMapOvr>
    <a:masterClrMapping/>
  </p:clrMapOvr>
  <p:transition spd="med">
    <p:wipe dir="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8661735"/>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011102346"/>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7"/>
            <a:ext cx="9859116" cy="1158793"/>
          </a:xfrm>
          <a:noFill/>
        </p:spPr>
        <p:txBody>
          <a:bodyPr tIns="91440" bIns="91440" anchor="t" anchorCtr="0">
            <a:spAutoFit/>
          </a:bodyPr>
          <a:lstStyle>
            <a:lvl1pPr>
              <a:defRPr sz="7056"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1" y="3877277"/>
            <a:ext cx="9860674" cy="724246"/>
          </a:xfrm>
          <a:noFill/>
        </p:spPr>
        <p:txBody>
          <a:bodyPr lIns="182880" tIns="146304" rIns="182880" bIns="146304">
            <a:spAutoFit/>
          </a:bodyPr>
          <a:lstStyle>
            <a:lvl1pPr marL="0" indent="0">
              <a:spcBef>
                <a:spcPts val="0"/>
              </a:spcBef>
              <a:buNone/>
              <a:defRPr sz="3136"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9046945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7"/>
            <a:ext cx="9859116" cy="1158793"/>
          </a:xfrm>
          <a:noFill/>
        </p:spPr>
        <p:txBody>
          <a:bodyPr tIns="91440" bIns="91440" anchor="t" anchorCtr="0">
            <a:spAutoFit/>
          </a:bodyPr>
          <a:lstStyle>
            <a:lvl1pPr>
              <a:defRPr lang="en-US" sz="7056"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3305205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493160950"/>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33607055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47639037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1504721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17195"/>
            <a:ext cx="5378548" cy="1973570"/>
          </a:xfrm>
        </p:spPr>
        <p:txBody>
          <a:bodyPr>
            <a:spAutoFit/>
          </a:bodyPr>
          <a:lstStyle>
            <a:lvl1pPr>
              <a:defRPr sz="646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464441295"/>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24300176"/>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cSld name="52pt Title">
    <p:bg>
      <p:bgPr>
        <a:solidFill>
          <a:schemeClr val="bg1"/>
        </a:solidFill>
        <a:effectLst/>
      </p:bgPr>
    </p:bg>
    <p:spTree>
      <p:nvGrpSpPr>
        <p:cNvPr id="1" name=""/>
        <p:cNvGrpSpPr/>
        <p:nvPr/>
      </p:nvGrpSpPr>
      <p:grpSpPr>
        <a:xfrm>
          <a:off x="0" y="0"/>
          <a:ext cx="0" cy="0"/>
          <a:chOff x="0" y="0"/>
          <a:chExt cx="0" cy="0"/>
        </a:xfrm>
      </p:grpSpPr>
      <p:sp>
        <p:nvSpPr>
          <p:cNvPr id="5" name="Title 2"/>
          <p:cNvSpPr>
            <a:spLocks noGrp="1"/>
          </p:cNvSpPr>
          <p:nvPr>
            <p:ph type="title"/>
          </p:nvPr>
        </p:nvSpPr>
        <p:spPr>
          <a:xfrm>
            <a:off x="268927" y="286381"/>
            <a:ext cx="11653523" cy="927940"/>
          </a:xfrm>
          <a:prstGeom prst="rect">
            <a:avLst/>
          </a:prstGeom>
        </p:spPr>
        <p:txBody>
          <a:bodyPr/>
          <a:lstStyle>
            <a:lvl1pPr algn="l">
              <a:defRPr sz="5098">
                <a:solidFill>
                  <a:schemeClr val="tx2"/>
                </a:solidFill>
              </a:defRPr>
            </a:lvl1pPr>
          </a:lstStyle>
          <a:p>
            <a:r>
              <a:rPr lang="en-US"/>
              <a:t>Click to edit Master title style</a:t>
            </a:r>
            <a:endParaRPr lang="en-US" dirty="0"/>
          </a:p>
        </p:txBody>
      </p:sp>
      <p:sp>
        <p:nvSpPr>
          <p:cNvPr id="4" name="Slide Number Placeholder 3"/>
          <p:cNvSpPr>
            <a:spLocks noGrp="1"/>
          </p:cNvSpPr>
          <p:nvPr>
            <p:ph type="sldNum" sz="quarter" idx="11"/>
          </p:nvPr>
        </p:nvSpPr>
        <p:spPr/>
        <p:txBody>
          <a:bodyPr/>
          <a:lstStyle>
            <a:lvl1pPr defTabSz="913505" fontAlgn="base">
              <a:spcBef>
                <a:spcPct val="0"/>
              </a:spcBef>
              <a:spcAft>
                <a:spcPct val="0"/>
              </a:spcAft>
              <a:defRPr>
                <a:solidFill>
                  <a:srgbClr val="002050"/>
                </a:solidFill>
              </a:defRPr>
            </a:lvl1pPr>
          </a:lstStyle>
          <a:p>
            <a:fld id="{4E4C8473-95EA-48C2-917D-84A3AF9AB99B}" type="slidenum">
              <a:rPr lang="en-US" smtClean="0"/>
              <a:t>‹#›</a:t>
            </a:fld>
            <a:endParaRPr lang="en-US" dirty="0"/>
          </a:p>
        </p:txBody>
      </p:sp>
    </p:spTree>
    <p:extLst>
      <p:ext uri="{BB962C8B-B14F-4D97-AF65-F5344CB8AC3E}">
        <p14:creationId xmlns:p14="http://schemas.microsoft.com/office/powerpoint/2010/main" val="2982469071"/>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539392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469479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14952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algn="ctr" defTabSz="913927"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3"/>
            <a:ext cx="11653522"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6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6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85874299"/>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stretch>
            <a:fillRect/>
          </a:stretch>
        </p:blipFill>
        <p:spPr>
          <a:xfrm>
            <a:off x="450204" y="3083652"/>
            <a:ext cx="3227129" cy="692057"/>
          </a:xfrm>
          <a:prstGeom prst="rect">
            <a:avLst/>
          </a:prstGeom>
        </p:spPr>
      </p:pic>
      <p:pic>
        <p:nvPicPr>
          <p:cNvPr id="4" name="Picture 3"/>
          <p:cNvPicPr>
            <a:picLocks noChangeAspect="1"/>
          </p:cNvPicPr>
          <p:nvPr userDrawn="1"/>
        </p:nvPicPr>
        <p:blipFill>
          <a:blip r:embed="rId2"/>
          <a:stretch>
            <a:fillRect/>
          </a:stretch>
        </p:blipFill>
        <p:spPr>
          <a:xfrm>
            <a:off x="450204" y="3083652"/>
            <a:ext cx="3227129" cy="692057"/>
          </a:xfrm>
          <a:prstGeom prst="rect">
            <a:avLst/>
          </a:prstGeom>
        </p:spPr>
      </p:pic>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dirty="0">
                <a:gradFill>
                  <a:gsLst>
                    <a:gs pos="0">
                      <a:srgbClr val="505050"/>
                    </a:gs>
                    <a:gs pos="100000">
                      <a:srgbClr val="505050"/>
                    </a:gs>
                  </a:gsLst>
                  <a:lin ang="5400000" scaled="0"/>
                </a:gradFill>
                <a:cs typeface="Segoe UI" pitchFamily="34" charset="0"/>
              </a:rPr>
              <a:t>© 2014 Microsoft Corporation. All rights reserved. </a:t>
            </a:r>
          </a:p>
        </p:txBody>
      </p:sp>
    </p:spTree>
    <p:extLst>
      <p:ext uri="{BB962C8B-B14F-4D97-AF65-F5344CB8AC3E}">
        <p14:creationId xmlns:p14="http://schemas.microsoft.com/office/powerpoint/2010/main" val="1422881453"/>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80892346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5_Data Insights Title">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39" y="2031023"/>
            <a:ext cx="10258286" cy="1686801"/>
          </a:xfrm>
          <a:prstGeom prst="rect">
            <a:avLst/>
          </a:prstGeom>
        </p:spPr>
        <p:txBody>
          <a:bodyPr lIns="146304" tIns="91440" rIns="146304" bIns="91440"/>
          <a:lstStyle>
            <a:lvl1pPr algn="l">
              <a:defRPr sz="5880">
                <a:gradFill>
                  <a:gsLst>
                    <a:gs pos="0">
                      <a:srgbClr val="FFFFFF"/>
                    </a:gs>
                    <a:gs pos="100000">
                      <a:srgbClr val="FFFFFF"/>
                    </a:gs>
                  </a:gsLst>
                  <a:lin ang="5400000" scaled="0"/>
                </a:gradFill>
              </a:defRPr>
            </a:lvl1pPr>
          </a:lstStyle>
          <a:p>
            <a:r>
              <a:rPr lang="en-US" dirty="0"/>
              <a:t>Data insights headline</a:t>
            </a:r>
          </a:p>
        </p:txBody>
      </p:sp>
    </p:spTree>
    <p:extLst>
      <p:ext uri="{BB962C8B-B14F-4D97-AF65-F5344CB8AC3E}">
        <p14:creationId xmlns:p14="http://schemas.microsoft.com/office/powerpoint/2010/main" val="256311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Title Only">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68927" y="286381"/>
            <a:ext cx="11653523" cy="927940"/>
          </a:xfrm>
          <a:prstGeom prst="rect">
            <a:avLst/>
          </a:prstGeom>
        </p:spPr>
        <p:txBody>
          <a:bodyPr lIns="146304" tIns="91440" rIns="146304" bIns="91440"/>
          <a:lstStyle>
            <a:lvl1pPr algn="l">
              <a:defRPr sz="5096">
                <a:solidFill>
                  <a:schemeClr val="tx2"/>
                </a:solidFill>
                <a:latin typeface="+mj-lt"/>
              </a:defRPr>
            </a:lvl1pPr>
          </a:lstStyle>
          <a:p>
            <a:r>
              <a:rPr lang="en-US"/>
              <a:t>Click to edit Master title style</a:t>
            </a:r>
            <a:endParaRPr lang="en-US" dirty="0"/>
          </a:p>
        </p:txBody>
      </p:sp>
    </p:spTree>
    <p:extLst>
      <p:ext uri="{BB962C8B-B14F-4D97-AF65-F5344CB8AC3E}">
        <p14:creationId xmlns:p14="http://schemas.microsoft.com/office/powerpoint/2010/main" val="1437094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6_Title Only">
    <p:bg>
      <p:bgPr>
        <a:solidFill>
          <a:schemeClr val="accent4"/>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68927" y="286381"/>
            <a:ext cx="11653523" cy="927940"/>
          </a:xfrm>
          <a:prstGeom prst="rect">
            <a:avLst/>
          </a:prstGeom>
        </p:spPr>
        <p:txBody>
          <a:bodyPr lIns="146304" tIns="91440" rIns="146304" bIns="91440"/>
          <a:lstStyle>
            <a:lvl1pPr algn="l">
              <a:defRPr>
                <a:gradFill>
                  <a:gsLst>
                    <a:gs pos="2917">
                      <a:schemeClr val="bg1"/>
                    </a:gs>
                    <a:gs pos="100000">
                      <a:schemeClr val="bg1"/>
                    </a:gs>
                  </a:gsLst>
                  <a:lin ang="5400000" scaled="0"/>
                </a:gradFill>
              </a:defRPr>
            </a:lvl1pPr>
          </a:lstStyle>
          <a:p>
            <a:r>
              <a:rPr lang="en-US"/>
              <a:t>Click to edit Master title style</a:t>
            </a:r>
            <a:endParaRPr lang="en-US" dirty="0"/>
          </a:p>
        </p:txBody>
      </p:sp>
      <p:sp>
        <p:nvSpPr>
          <p:cNvPr id="10" name="Title"/>
          <p:cNvSpPr>
            <a:spLocks noGrp="1"/>
          </p:cNvSpPr>
          <p:nvPr>
            <p:ph type="body" sz="quarter" idx="10" hasCustomPrompt="1"/>
          </p:nvPr>
        </p:nvSpPr>
        <p:spPr>
          <a:xfrm>
            <a:off x="269239" y="2084175"/>
            <a:ext cx="9860673" cy="2434899"/>
          </a:xfrm>
          <a:prstGeom prst="rect">
            <a:avLst/>
          </a:prstGeom>
        </p:spPr>
        <p:txBody>
          <a:bodyPr/>
          <a:lstStyle>
            <a:lvl1pPr marL="0" indent="0">
              <a:buNone/>
              <a:defRPr sz="16267">
                <a:gradFill>
                  <a:gsLst>
                    <a:gs pos="2917">
                      <a:schemeClr val="bg1"/>
                    </a:gs>
                    <a:gs pos="100000">
                      <a:schemeClr val="bg1"/>
                    </a:gs>
                  </a:gsLst>
                  <a:lin ang="5400000" scaled="0"/>
                </a:gradFill>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dirty="0"/>
              <a:t>Demo</a:t>
            </a:r>
          </a:p>
        </p:txBody>
      </p:sp>
    </p:spTree>
    <p:extLst>
      <p:ext uri="{BB962C8B-B14F-4D97-AF65-F5344CB8AC3E}">
        <p14:creationId xmlns:p14="http://schemas.microsoft.com/office/powerpoint/2010/main" val="20097082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70pt Title w/photo">
    <p:spTree>
      <p:nvGrpSpPr>
        <p:cNvPr id="1" name=""/>
        <p:cNvGrpSpPr/>
        <p:nvPr/>
      </p:nvGrpSpPr>
      <p:grpSpPr>
        <a:xfrm>
          <a:off x="0" y="0"/>
          <a:ext cx="0" cy="0"/>
          <a:chOff x="0" y="0"/>
          <a:chExt cx="0" cy="0"/>
        </a:xfrm>
      </p:grpSpPr>
      <p:sp>
        <p:nvSpPr>
          <p:cNvPr id="6" name="Picture Placeholder 5"/>
          <p:cNvSpPr>
            <a:spLocks noGrp="1"/>
          </p:cNvSpPr>
          <p:nvPr>
            <p:ph type="pic" sz="quarter" idx="10" hasCustomPrompt="1"/>
          </p:nvPr>
        </p:nvSpPr>
        <p:spPr>
          <a:xfrm>
            <a:off x="0" y="3066877"/>
            <a:ext cx="12192000" cy="724246"/>
          </a:xfrm>
          <a:prstGeom prst="rect">
            <a:avLst/>
          </a:prstGeom>
        </p:spPr>
        <p:txBody>
          <a:bodyPr anchor="ctr"/>
          <a:lstStyle>
            <a:lvl1pPr marL="0" indent="0">
              <a:buNone/>
              <a:defRPr baseline="0"/>
            </a:lvl1pPr>
          </a:lstStyle>
          <a:p>
            <a:r>
              <a:rPr lang="en-US" dirty="0"/>
              <a:t>click icon to insert photo</a:t>
            </a:r>
          </a:p>
        </p:txBody>
      </p:sp>
      <p:sp>
        <p:nvSpPr>
          <p:cNvPr id="7" name="Text Placeholder 4"/>
          <p:cNvSpPr>
            <a:spLocks noGrp="1"/>
          </p:cNvSpPr>
          <p:nvPr>
            <p:ph type="body" sz="quarter" idx="12"/>
          </p:nvPr>
        </p:nvSpPr>
        <p:spPr>
          <a:xfrm>
            <a:off x="269240" y="291075"/>
            <a:ext cx="10757100" cy="1108425"/>
          </a:xfrm>
          <a:prstGeom prst="rect">
            <a:avLst/>
          </a:prstGeom>
        </p:spPr>
        <p:txBody>
          <a:bodyPr lIns="146304" tIns="91440" rIns="146304" bIns="91440">
            <a:noAutofit/>
          </a:bodyPr>
          <a:lstStyle>
            <a:lvl1pPr marL="0" indent="0">
              <a:lnSpc>
                <a:spcPct val="90000"/>
              </a:lnSpc>
              <a:spcBef>
                <a:spcPts val="1173"/>
              </a:spcBef>
              <a:spcAft>
                <a:spcPts val="2355"/>
              </a:spcAft>
              <a:buFontTx/>
              <a:buNone/>
              <a:defRPr lang="en-US" sz="6863" b="0" i="0" kern="1200" spc="0" baseline="0" dirty="0" smtClean="0">
                <a:solidFill>
                  <a:schemeClr val="bg1"/>
                </a:solidFill>
                <a:latin typeface="+mj-lt"/>
                <a:ea typeface="+mn-ea"/>
                <a:cs typeface="+mn-cs"/>
              </a:defRPr>
            </a:lvl1pPr>
          </a:lstStyle>
          <a:p>
            <a:pPr marL="0" marR="0" lvl="0" indent="0" algn="l" defTabSz="914172" rtl="0" eaLnBrk="1" fontAlgn="auto" latinLnBrk="0" hangingPunct="1">
              <a:lnSpc>
                <a:spcPct val="90000"/>
              </a:lnSpc>
              <a:spcBef>
                <a:spcPts val="1173"/>
              </a:spcBef>
              <a:spcAft>
                <a:spcPts val="2355"/>
              </a:spcAft>
              <a:buClrTx/>
              <a:buSzPct val="90000"/>
              <a:buFontTx/>
              <a:buNone/>
              <a:tabLst/>
            </a:pPr>
            <a:r>
              <a:rPr lang="en-US"/>
              <a:t>Click to edit Master text styles</a:t>
            </a:r>
          </a:p>
        </p:txBody>
      </p:sp>
    </p:spTree>
    <p:extLst>
      <p:ext uri="{BB962C8B-B14F-4D97-AF65-F5344CB8AC3E}">
        <p14:creationId xmlns:p14="http://schemas.microsoft.com/office/powerpoint/2010/main" val="1121001663"/>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52pt Title + Subtitl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269240" y="1117577"/>
            <a:ext cx="10816237" cy="563458"/>
          </a:xfrm>
          <a:prstGeom prst="rect">
            <a:avLst/>
          </a:prstGeom>
        </p:spPr>
        <p:txBody>
          <a:bodyPr lIns="192024"/>
          <a:lstStyle>
            <a:lvl1pPr marL="0" indent="0">
              <a:buNone/>
              <a:defRPr lang="en-US" sz="2745" kern="1200" smtClean="0">
                <a:solidFill>
                  <a:schemeClr val="tx2"/>
                </a:solidFill>
                <a:latin typeface="+mj-lt"/>
                <a:ea typeface="+mn-ea"/>
                <a:cs typeface="+mn-cs"/>
              </a:defRPr>
            </a:lvl1pPr>
            <a:lvl2pPr marL="0" indent="0">
              <a:buNone/>
              <a:defRPr lang="en-US" sz="3108" kern="1200" smtClean="0">
                <a:solidFill>
                  <a:schemeClr val="bg1"/>
                </a:solidFill>
                <a:latin typeface="+mj-lt"/>
                <a:ea typeface="+mn-ea"/>
                <a:cs typeface="+mn-cs"/>
              </a:defRPr>
            </a:lvl2pPr>
            <a:lvl3pPr marL="0" indent="0">
              <a:buNone/>
              <a:defRPr lang="en-US" sz="3108" kern="1200" smtClean="0">
                <a:solidFill>
                  <a:schemeClr val="bg1"/>
                </a:solidFill>
                <a:latin typeface="+mj-lt"/>
                <a:ea typeface="+mn-ea"/>
                <a:cs typeface="+mn-cs"/>
              </a:defRPr>
            </a:lvl3pPr>
            <a:lvl4pPr marL="0" indent="0">
              <a:buNone/>
              <a:defRPr lang="en-US" sz="3108" kern="1200" smtClean="0">
                <a:solidFill>
                  <a:schemeClr val="bg1"/>
                </a:solidFill>
                <a:latin typeface="+mj-lt"/>
                <a:ea typeface="+mn-ea"/>
                <a:cs typeface="+mn-cs"/>
              </a:defRPr>
            </a:lvl4pPr>
            <a:lvl5pPr marL="0" indent="0">
              <a:buNone/>
              <a:defRPr lang="en-US" sz="3108" kern="1200">
                <a:solidFill>
                  <a:schemeClr val="bg1"/>
                </a:solidFill>
                <a:latin typeface="+mj-lt"/>
                <a:ea typeface="+mn-ea"/>
                <a:cs typeface="+mn-cs"/>
              </a:defRPr>
            </a:lvl5pPr>
          </a:lstStyle>
          <a:p>
            <a:pPr lvl="0"/>
            <a:r>
              <a:rPr lang="en-US"/>
              <a:t>Click to edit Master text styles</a:t>
            </a:r>
          </a:p>
        </p:txBody>
      </p:sp>
      <p:sp>
        <p:nvSpPr>
          <p:cNvPr id="7" name="Title 2"/>
          <p:cNvSpPr>
            <a:spLocks noGrp="1"/>
          </p:cNvSpPr>
          <p:nvPr>
            <p:ph type="title"/>
          </p:nvPr>
        </p:nvSpPr>
        <p:spPr>
          <a:xfrm>
            <a:off x="268927" y="286381"/>
            <a:ext cx="11653523" cy="927940"/>
          </a:xfrm>
          <a:prstGeom prst="rect">
            <a:avLst/>
          </a:prstGeom>
        </p:spPr>
        <p:txBody>
          <a:bodyPr/>
          <a:lstStyle>
            <a:lvl1pPr algn="l">
              <a:defRPr sz="5098">
                <a:solidFill>
                  <a:schemeClr val="tx2"/>
                </a:solidFill>
              </a:defRPr>
            </a:lvl1pPr>
          </a:lstStyle>
          <a:p>
            <a:r>
              <a:rPr lang="en-US"/>
              <a:t>Click to edit Master title style</a:t>
            </a:r>
            <a:endParaRPr lang="en-US" dirty="0"/>
          </a:p>
        </p:txBody>
      </p:sp>
      <p:sp>
        <p:nvSpPr>
          <p:cNvPr id="5" name="Slide Number Placeholder 3"/>
          <p:cNvSpPr>
            <a:spLocks noGrp="1"/>
          </p:cNvSpPr>
          <p:nvPr>
            <p:ph type="sldNum" sz="quarter" idx="15"/>
          </p:nvPr>
        </p:nvSpPr>
        <p:spPr/>
        <p:txBody>
          <a:bodyPr/>
          <a:lstStyle>
            <a:lvl1pPr defTabSz="913505" fontAlgn="base">
              <a:spcBef>
                <a:spcPct val="0"/>
              </a:spcBef>
              <a:spcAft>
                <a:spcPct val="0"/>
              </a:spcAft>
              <a:defRPr smtClean="0">
                <a:solidFill>
                  <a:srgbClr val="505050"/>
                </a:solidFill>
              </a:defRPr>
            </a:lvl1pPr>
          </a:lstStyle>
          <a:p>
            <a:fld id="{4E4C8473-95EA-48C2-917D-84A3AF9AB99B}" type="slidenum">
              <a:rPr lang="en-US" smtClean="0"/>
              <a:t>‹#›</a:t>
            </a:fld>
            <a:endParaRPr lang="en-US" dirty="0"/>
          </a:p>
        </p:txBody>
      </p:sp>
    </p:spTree>
    <p:extLst>
      <p:ext uri="{BB962C8B-B14F-4D97-AF65-F5344CB8AC3E}">
        <p14:creationId xmlns:p14="http://schemas.microsoft.com/office/powerpoint/2010/main" val="3928185201"/>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46E531C4-134F-48E8-9849-F585F97ECCA2}"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5985701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46E531C4-134F-48E8-9849-F585F97ECCA2}"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594398701"/>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9"/>
            <a:ext cx="10515600" cy="2852737"/>
          </a:xfrm>
        </p:spPr>
        <p:txBody>
          <a:bodyPr anchor="b"/>
          <a:lstStyle>
            <a:lvl1pPr>
              <a:defRPr sz="5998"/>
            </a:lvl1pPr>
          </a:lstStyle>
          <a:p>
            <a:r>
              <a:rPr lang="en-US"/>
              <a:t>Click to edit Master title style</a:t>
            </a:r>
          </a:p>
        </p:txBody>
      </p:sp>
      <p:sp>
        <p:nvSpPr>
          <p:cNvPr id="3" name="Text Placeholder 2"/>
          <p:cNvSpPr>
            <a:spLocks noGrp="1"/>
          </p:cNvSpPr>
          <p:nvPr>
            <p:ph type="body" idx="1"/>
          </p:nvPr>
        </p:nvSpPr>
        <p:spPr>
          <a:xfrm>
            <a:off x="831850" y="4589464"/>
            <a:ext cx="10515600" cy="1500187"/>
          </a:xfrm>
        </p:spPr>
        <p:txBody>
          <a:bodyPr/>
          <a:lstStyle>
            <a:lvl1pPr marL="0" indent="0">
              <a:buNone/>
              <a:defRPr sz="2400">
                <a:solidFill>
                  <a:schemeClr val="tx1">
                    <a:tint val="75000"/>
                  </a:schemeClr>
                </a:solidFill>
              </a:defRPr>
            </a:lvl1pPr>
            <a:lvl2pPr marL="457112" indent="0">
              <a:buNone/>
              <a:defRPr sz="2000">
                <a:solidFill>
                  <a:schemeClr val="tx1">
                    <a:tint val="75000"/>
                  </a:schemeClr>
                </a:solidFill>
              </a:defRPr>
            </a:lvl2pPr>
            <a:lvl3pPr marL="914225" indent="0">
              <a:buNone/>
              <a:defRPr sz="1800">
                <a:solidFill>
                  <a:schemeClr val="tx1">
                    <a:tint val="75000"/>
                  </a:schemeClr>
                </a:solidFill>
              </a:defRPr>
            </a:lvl3pPr>
            <a:lvl4pPr marL="1371337" indent="0">
              <a:buNone/>
              <a:defRPr sz="1600">
                <a:solidFill>
                  <a:schemeClr val="tx1">
                    <a:tint val="75000"/>
                  </a:schemeClr>
                </a:solidFill>
              </a:defRPr>
            </a:lvl4pPr>
            <a:lvl5pPr marL="1828449" indent="0">
              <a:buNone/>
              <a:defRPr sz="1600">
                <a:solidFill>
                  <a:schemeClr val="tx1">
                    <a:tint val="75000"/>
                  </a:schemeClr>
                </a:solidFill>
              </a:defRPr>
            </a:lvl5pPr>
            <a:lvl6pPr marL="2285561" indent="0">
              <a:buNone/>
              <a:defRPr sz="1600">
                <a:solidFill>
                  <a:schemeClr val="tx1">
                    <a:tint val="75000"/>
                  </a:schemeClr>
                </a:solidFill>
              </a:defRPr>
            </a:lvl6pPr>
            <a:lvl7pPr marL="2742674" indent="0">
              <a:buNone/>
              <a:defRPr sz="1600">
                <a:solidFill>
                  <a:schemeClr val="tx1">
                    <a:tint val="75000"/>
                  </a:schemeClr>
                </a:solidFill>
              </a:defRPr>
            </a:lvl7pPr>
            <a:lvl8pPr marL="3199785" indent="0">
              <a:buNone/>
              <a:defRPr sz="1600">
                <a:solidFill>
                  <a:schemeClr val="tx1">
                    <a:tint val="75000"/>
                  </a:schemeClr>
                </a:solidFill>
              </a:defRPr>
            </a:lvl8pPr>
            <a:lvl9pPr marL="3656897"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46E531C4-134F-48E8-9849-F585F97ECCA2}"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38287651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46E531C4-134F-48E8-9849-F585F97ECCA2}"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58149380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6"/>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endParaRPr lang="en-US" dirty="0">
              <a:solidFill>
                <a:prstClr val="black">
                  <a:tint val="75000"/>
                </a:prstClr>
              </a:solidFill>
            </a:endParaRPr>
          </a:p>
        </p:txBody>
      </p:sp>
      <p:sp>
        <p:nvSpPr>
          <p:cNvPr id="8" name="Footer Placeholder 7"/>
          <p:cNvSpPr>
            <a:spLocks noGrp="1"/>
          </p:cNvSpPr>
          <p:nvPr>
            <p:ph type="ftr" sz="quarter" idx="11"/>
          </p:nvPr>
        </p:nvSpPr>
        <p:spPr/>
        <p:txBody>
          <a:bodyPr/>
          <a:lstStyle/>
          <a:p>
            <a:endParaRPr lang="en-US" dirty="0">
              <a:solidFill>
                <a:prstClr val="black">
                  <a:tint val="75000"/>
                </a:prstClr>
              </a:solidFill>
            </a:endParaRPr>
          </a:p>
        </p:txBody>
      </p:sp>
      <p:sp>
        <p:nvSpPr>
          <p:cNvPr id="9" name="Slide Number Placeholder 8"/>
          <p:cNvSpPr>
            <a:spLocks noGrp="1"/>
          </p:cNvSpPr>
          <p:nvPr>
            <p:ph type="sldNum" sz="quarter" idx="12"/>
          </p:nvPr>
        </p:nvSpPr>
        <p:spPr/>
        <p:txBody>
          <a:bodyPr/>
          <a:lstStyle/>
          <a:p>
            <a:fld id="{46E531C4-134F-48E8-9849-F585F97ECCA2}"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22519994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US" dirty="0">
              <a:solidFill>
                <a:prstClr val="black">
                  <a:tint val="75000"/>
                </a:prstClr>
              </a:solidFill>
            </a:endParaRPr>
          </a:p>
        </p:txBody>
      </p:sp>
      <p:sp>
        <p:nvSpPr>
          <p:cNvPr id="4" name="Footer Placeholder 3"/>
          <p:cNvSpPr>
            <a:spLocks noGrp="1"/>
          </p:cNvSpPr>
          <p:nvPr>
            <p:ph type="ftr" sz="quarter" idx="11"/>
          </p:nvPr>
        </p:nvSpPr>
        <p:spPr/>
        <p:txBody>
          <a:bodyPr/>
          <a:lstStyle/>
          <a:p>
            <a:endParaRPr lang="en-US" dirty="0">
              <a:solidFill>
                <a:prstClr val="black">
                  <a:tint val="75000"/>
                </a:prstClr>
              </a:solidFill>
            </a:endParaRPr>
          </a:p>
        </p:txBody>
      </p:sp>
      <p:sp>
        <p:nvSpPr>
          <p:cNvPr id="5" name="Slide Number Placeholder 4"/>
          <p:cNvSpPr>
            <a:spLocks noGrp="1"/>
          </p:cNvSpPr>
          <p:nvPr>
            <p:ph type="sldNum" sz="quarter" idx="12"/>
          </p:nvPr>
        </p:nvSpPr>
        <p:spPr/>
        <p:txBody>
          <a:bodyPr/>
          <a:lstStyle/>
          <a:p>
            <a:fld id="{46E531C4-134F-48E8-9849-F585F97ECCA2}" type="slidenum">
              <a:rPr lang="en-US" smtClean="0">
                <a:solidFill>
                  <a:prstClr val="black">
                    <a:tint val="75000"/>
                  </a:prstClr>
                </a:solidFill>
              </a:rPr>
              <a:pPr/>
              <a:t>‹#›</a:t>
            </a:fld>
            <a:endParaRPr lang="en-US" dirty="0">
              <a:solidFill>
                <a:prstClr val="black">
                  <a:tint val="75000"/>
                </a:prstClr>
              </a:solidFill>
            </a:endParaRPr>
          </a:p>
        </p:txBody>
      </p:sp>
      <p:sp>
        <p:nvSpPr>
          <p:cNvPr id="6" name="TextBox 7"/>
          <p:cNvSpPr txBox="1"/>
          <p:nvPr userDrawn="1"/>
        </p:nvSpPr>
        <p:spPr bwMode="white">
          <a:xfrm>
            <a:off x="4244628"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prstClr val="black">
                        <a:alpha val="50000"/>
                      </a:prstClr>
                    </a:gs>
                    <a:gs pos="86000">
                      <a:prstClr val="black">
                        <a:alpha val="50000"/>
                      </a:prst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491612981"/>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dirty="0">
              <a:solidFill>
                <a:prstClr val="black">
                  <a:tint val="75000"/>
                </a:prstClr>
              </a:solidFill>
            </a:endParaRPr>
          </a:p>
        </p:txBody>
      </p:sp>
      <p:sp>
        <p:nvSpPr>
          <p:cNvPr id="3" name="Footer Placeholder 2"/>
          <p:cNvSpPr>
            <a:spLocks noGrp="1"/>
          </p:cNvSpPr>
          <p:nvPr>
            <p:ph type="ftr" sz="quarter" idx="11"/>
          </p:nvPr>
        </p:nvSpPr>
        <p:spPr/>
        <p:txBody>
          <a:bodyPr/>
          <a:lstStyle/>
          <a:p>
            <a:endParaRPr lang="en-US" dirty="0">
              <a:solidFill>
                <a:prstClr val="black">
                  <a:tint val="75000"/>
                </a:prstClr>
              </a:solidFill>
            </a:endParaRPr>
          </a:p>
        </p:txBody>
      </p:sp>
      <p:sp>
        <p:nvSpPr>
          <p:cNvPr id="4" name="Slide Number Placeholder 3"/>
          <p:cNvSpPr>
            <a:spLocks noGrp="1"/>
          </p:cNvSpPr>
          <p:nvPr>
            <p:ph type="sldNum" sz="quarter" idx="12"/>
          </p:nvPr>
        </p:nvSpPr>
        <p:spPr/>
        <p:txBody>
          <a:bodyPr/>
          <a:lstStyle/>
          <a:p>
            <a:fld id="{058FE3BD-31B0-4B66-8D01-B66C300182BD}"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91232022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9"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9" y="2057400"/>
            <a:ext cx="3932237" cy="3811588"/>
          </a:xfrm>
        </p:spPr>
        <p:txBody>
          <a:bodyPr/>
          <a:lstStyle>
            <a:lvl1pPr marL="0" indent="0">
              <a:buNone/>
              <a:defRPr sz="1600"/>
            </a:lvl1pPr>
            <a:lvl2pPr marL="457112" indent="0">
              <a:buNone/>
              <a:defRPr sz="1400"/>
            </a:lvl2pPr>
            <a:lvl3pPr marL="914225" indent="0">
              <a:buNone/>
              <a:defRPr sz="1200"/>
            </a:lvl3pPr>
            <a:lvl4pPr marL="1371337" indent="0">
              <a:buNone/>
              <a:defRPr sz="1000"/>
            </a:lvl4pPr>
            <a:lvl5pPr marL="1828449" indent="0">
              <a:buNone/>
              <a:defRPr sz="1000"/>
            </a:lvl5pPr>
            <a:lvl6pPr marL="2285561" indent="0">
              <a:buNone/>
              <a:defRPr sz="1000"/>
            </a:lvl6pPr>
            <a:lvl7pPr marL="2742674" indent="0">
              <a:buNone/>
              <a:defRPr sz="1000"/>
            </a:lvl7pPr>
            <a:lvl8pPr marL="3199785" indent="0">
              <a:buNone/>
              <a:defRPr sz="1000"/>
            </a:lvl8pPr>
            <a:lvl9pPr marL="3656897"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46E531C4-134F-48E8-9849-F585F97ECCA2}"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06107888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9" y="987426"/>
            <a:ext cx="6172200" cy="4873625"/>
          </a:xfrm>
        </p:spPr>
        <p:txBody>
          <a:bodyPr/>
          <a:lstStyle>
            <a:lvl1pPr marL="0" indent="0">
              <a:buNone/>
              <a:defRPr sz="3200"/>
            </a:lvl1pPr>
            <a:lvl2pPr marL="457112" indent="0">
              <a:buNone/>
              <a:defRPr sz="2800"/>
            </a:lvl2pPr>
            <a:lvl3pPr marL="914225" indent="0">
              <a:buNone/>
              <a:defRPr sz="2400"/>
            </a:lvl3pPr>
            <a:lvl4pPr marL="1371337" indent="0">
              <a:buNone/>
              <a:defRPr sz="2000"/>
            </a:lvl4pPr>
            <a:lvl5pPr marL="1828449" indent="0">
              <a:buNone/>
              <a:defRPr sz="2000"/>
            </a:lvl5pPr>
            <a:lvl6pPr marL="2285561" indent="0">
              <a:buNone/>
              <a:defRPr sz="2000"/>
            </a:lvl6pPr>
            <a:lvl7pPr marL="2742674" indent="0">
              <a:buNone/>
              <a:defRPr sz="2000"/>
            </a:lvl7pPr>
            <a:lvl8pPr marL="3199785" indent="0">
              <a:buNone/>
              <a:defRPr sz="2000"/>
            </a:lvl8pPr>
            <a:lvl9pPr marL="3656897" indent="0">
              <a:buNone/>
              <a:defRPr sz="2000"/>
            </a:lvl9pPr>
          </a:lstStyle>
          <a:p>
            <a:r>
              <a:rPr lang="en-US" dirty="0"/>
              <a:t>Click icon to add picture</a:t>
            </a:r>
          </a:p>
        </p:txBody>
      </p:sp>
      <p:sp>
        <p:nvSpPr>
          <p:cNvPr id="4" name="Text Placeholder 3"/>
          <p:cNvSpPr>
            <a:spLocks noGrp="1"/>
          </p:cNvSpPr>
          <p:nvPr>
            <p:ph type="body" sz="half" idx="2"/>
          </p:nvPr>
        </p:nvSpPr>
        <p:spPr>
          <a:xfrm>
            <a:off x="839789" y="2057400"/>
            <a:ext cx="3932237" cy="3811588"/>
          </a:xfrm>
        </p:spPr>
        <p:txBody>
          <a:bodyPr/>
          <a:lstStyle>
            <a:lvl1pPr marL="0" indent="0">
              <a:buNone/>
              <a:defRPr sz="1600"/>
            </a:lvl1pPr>
            <a:lvl2pPr marL="457112" indent="0">
              <a:buNone/>
              <a:defRPr sz="1400"/>
            </a:lvl2pPr>
            <a:lvl3pPr marL="914225" indent="0">
              <a:buNone/>
              <a:defRPr sz="1200"/>
            </a:lvl3pPr>
            <a:lvl4pPr marL="1371337" indent="0">
              <a:buNone/>
              <a:defRPr sz="1000"/>
            </a:lvl4pPr>
            <a:lvl5pPr marL="1828449" indent="0">
              <a:buNone/>
              <a:defRPr sz="1000"/>
            </a:lvl5pPr>
            <a:lvl6pPr marL="2285561" indent="0">
              <a:buNone/>
              <a:defRPr sz="1000"/>
            </a:lvl6pPr>
            <a:lvl7pPr marL="2742674" indent="0">
              <a:buNone/>
              <a:defRPr sz="1000"/>
            </a:lvl7pPr>
            <a:lvl8pPr marL="3199785" indent="0">
              <a:buNone/>
              <a:defRPr sz="1000"/>
            </a:lvl8pPr>
            <a:lvl9pPr marL="3656897"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46E531C4-134F-48E8-9849-F585F97ECCA2}"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62053793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46E531C4-134F-48E8-9849-F585F97ECCA2}"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8685779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lvl1pPr defTabSz="913505" fontAlgn="base">
              <a:spcBef>
                <a:spcPct val="0"/>
              </a:spcBef>
              <a:spcAft>
                <a:spcPct val="0"/>
              </a:spcAft>
              <a:defRPr smtClean="0">
                <a:solidFill>
                  <a:srgbClr val="000000"/>
                </a:solidFill>
              </a:defRPr>
            </a:lvl1pPr>
          </a:lstStyle>
          <a:p>
            <a:fld id="{4E4C8473-95EA-48C2-917D-84A3AF9AB99B}" type="slidenum">
              <a:rPr lang="en-US" smtClean="0"/>
              <a:t>‹#›</a:t>
            </a:fld>
            <a:endParaRPr lang="en-US" dirty="0"/>
          </a:p>
        </p:txBody>
      </p:sp>
      <p:sp>
        <p:nvSpPr>
          <p:cNvPr id="4" name="Rectangle 3">
            <a:extLst>
              <a:ext uri="{FF2B5EF4-FFF2-40B4-BE49-F238E27FC236}">
                <a16:creationId xmlns:a16="http://schemas.microsoft.com/office/drawing/2014/main" id="{7A9C2BEA-8C36-4CFC-AB49-6D0939C00895}"/>
              </a:ext>
            </a:extLst>
          </p:cNvPr>
          <p:cNvSpPr/>
          <p:nvPr userDrawn="1"/>
        </p:nvSpPr>
        <p:spPr>
          <a:xfrm>
            <a:off x="3996796" y="6488668"/>
            <a:ext cx="4040145" cy="369332"/>
          </a:xfrm>
          <a:prstGeom prst="rect">
            <a:avLst/>
          </a:prstGeom>
        </p:spPr>
        <p:txBody>
          <a:bodyPr wrap="none">
            <a:spAutoFit/>
          </a:bodyPr>
          <a:lstStyle/>
          <a:p>
            <a:pPr marL="0" marR="0">
              <a:spcBef>
                <a:spcPts val="0"/>
              </a:spcBef>
              <a:spcAft>
                <a:spcPts val="0"/>
              </a:spcAft>
            </a:pPr>
            <a:r>
              <a:rPr lang="en-US" sz="1800" dirty="0">
                <a:solidFill>
                  <a:srgbClr val="1A1A1A"/>
                </a:solidFill>
                <a:effectLst/>
                <a:latin typeface="Segoe UI" panose="020B0502040204020203" pitchFamily="34" charset="0"/>
                <a:ea typeface="Calibri" panose="020F0502020204030204" pitchFamily="34" charset="0"/>
              </a:rPr>
              <a:t>© 2017 Microsoft. All rights reserved. </a:t>
            </a:r>
            <a:endParaRPr lang="en-US" sz="1600" dirty="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51937295"/>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6"/>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1" y="365126"/>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46E531C4-134F-48E8-9849-F585F97ECCA2}"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47669119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Walkin No tile">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flipH="1">
            <a:off x="0" y="2"/>
            <a:ext cx="12190264" cy="6857996"/>
          </a:xfrm>
          <a:prstGeom prst="rect">
            <a:avLst/>
          </a:prstGeom>
        </p:spPr>
      </p:pic>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auto">
          <a:xfrm>
            <a:off x="269239" y="2104753"/>
            <a:ext cx="6276530" cy="875413"/>
          </a:xfrm>
          <a:noFill/>
        </p:spPr>
        <p:txBody>
          <a:bodyPr lIns="146304" tIns="91440" rIns="146304" bIns="91440" anchor="t" anchorCtr="0"/>
          <a:lstStyle>
            <a:lvl1pPr>
              <a:defRPr sz="5293" spc="-98" baseline="0">
                <a:gradFill>
                  <a:gsLst>
                    <a:gs pos="84066">
                      <a:srgbClr val="000000"/>
                    </a:gs>
                    <a:gs pos="57576">
                      <a:srgbClr val="000000"/>
                    </a:gs>
                  </a:gsLst>
                  <a:lin ang="5400000" scaled="0"/>
                </a:gradFill>
              </a:defRPr>
            </a:lvl1pPr>
          </a:lstStyle>
          <a:p>
            <a:r>
              <a:rPr lang="en-US" dirty="0"/>
              <a:t>Event name here</a:t>
            </a:r>
          </a:p>
        </p:txBody>
      </p:sp>
      <p:sp>
        <p:nvSpPr>
          <p:cNvPr id="3" name="Text Placeholder 2"/>
          <p:cNvSpPr>
            <a:spLocks noGrp="1"/>
          </p:cNvSpPr>
          <p:nvPr>
            <p:ph type="body" sz="quarter" idx="14" hasCustomPrompt="1"/>
          </p:nvPr>
        </p:nvSpPr>
        <p:spPr bwMode="auto">
          <a:xfrm>
            <a:off x="269239" y="3007117"/>
            <a:ext cx="6276530" cy="1677043"/>
          </a:xfrm>
        </p:spPr>
        <p:txBody>
          <a:bodyPr tIns="109728" bIns="109728">
            <a:noAutofit/>
          </a:bodyPr>
          <a:lstStyle>
            <a:lvl1pPr marL="0" indent="0">
              <a:spcBef>
                <a:spcPts val="0"/>
              </a:spcBef>
              <a:buNone/>
              <a:defRPr sz="2353" baseline="0">
                <a:gradFill>
                  <a:gsLst>
                    <a:gs pos="84066">
                      <a:srgbClr val="000000"/>
                    </a:gs>
                    <a:gs pos="57576">
                      <a:srgbClr val="000000"/>
                    </a:gs>
                  </a:gsLst>
                  <a:lin ang="5400000" scaled="0"/>
                </a:gradFill>
                <a:latin typeface="+mn-lt"/>
              </a:defRPr>
            </a:lvl1pPr>
          </a:lstStyle>
          <a:p>
            <a:pPr lvl="0"/>
            <a:r>
              <a:rPr lang="en-US" dirty="0"/>
              <a:t>City | Date</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48586" y="6121376"/>
            <a:ext cx="1254995" cy="269134"/>
          </a:xfrm>
          <a:prstGeom prst="rect">
            <a:avLst/>
          </a:prstGeom>
        </p:spPr>
      </p:pic>
    </p:spTree>
    <p:extLst>
      <p:ext uri="{BB962C8B-B14F-4D97-AF65-F5344CB8AC3E}">
        <p14:creationId xmlns:p14="http://schemas.microsoft.com/office/powerpoint/2010/main" val="21519377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flipH="1">
            <a:off x="0" y="2"/>
            <a:ext cx="12190264" cy="6857996"/>
          </a:xfrm>
          <a:prstGeom prst="rect">
            <a:avLst/>
          </a:prstGeom>
        </p:spPr>
      </p:pic>
      <p:sp>
        <p:nvSpPr>
          <p:cNvPr id="2" name="Rectangle 1"/>
          <p:cNvSpPr/>
          <p:nvPr userDrawn="1"/>
        </p:nvSpPr>
        <p:spPr bwMode="auto">
          <a:xfrm>
            <a:off x="269239" y="2077800"/>
            <a:ext cx="6274974" cy="2696029"/>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auto">
          <a:xfrm>
            <a:off x="269302" y="2077814"/>
            <a:ext cx="6276530" cy="1978764"/>
          </a:xfrm>
          <a:noFill/>
        </p:spPr>
        <p:txBody>
          <a:bodyPr lIns="146304" tIns="91440" rIns="146304" bIns="91440" anchor="t" anchorCtr="0"/>
          <a:lstStyle>
            <a:lvl1pPr>
              <a:defRPr sz="5293" spc="-98" baseline="0">
                <a:gradFill>
                  <a:gsLst>
                    <a:gs pos="57576">
                      <a:srgbClr val="FFFFFF"/>
                    </a:gs>
                    <a:gs pos="35000">
                      <a:srgbClr val="FFFFFF"/>
                    </a:gs>
                  </a:gsLst>
                  <a:lin ang="5400000" scaled="0"/>
                </a:gradFill>
              </a:defRPr>
            </a:lvl1pPr>
          </a:lstStyle>
          <a:p>
            <a:r>
              <a:rPr lang="en-US" dirty="0"/>
              <a:t>Event name here</a:t>
            </a:r>
          </a:p>
        </p:txBody>
      </p:sp>
      <p:sp>
        <p:nvSpPr>
          <p:cNvPr id="3" name="Text Placeholder 2"/>
          <p:cNvSpPr>
            <a:spLocks noGrp="1"/>
          </p:cNvSpPr>
          <p:nvPr>
            <p:ph type="body" sz="quarter" idx="14" hasCustomPrompt="1"/>
          </p:nvPr>
        </p:nvSpPr>
        <p:spPr bwMode="auto">
          <a:xfrm>
            <a:off x="267683" y="4056579"/>
            <a:ext cx="6276530" cy="717249"/>
          </a:xfrm>
        </p:spPr>
        <p:txBody>
          <a:bodyPr tIns="109728" bIns="109728">
            <a:noAutofit/>
          </a:bodyPr>
          <a:lstStyle>
            <a:lvl1pPr marL="0" indent="0">
              <a:spcBef>
                <a:spcPts val="0"/>
              </a:spcBef>
              <a:buNone/>
              <a:defRPr sz="2353">
                <a:gradFill>
                  <a:gsLst>
                    <a:gs pos="57576">
                      <a:srgbClr val="FFFFFF"/>
                    </a:gs>
                    <a:gs pos="35000">
                      <a:srgbClr val="FFFFFF"/>
                    </a:gs>
                  </a:gsLst>
                  <a:lin ang="5400000" scaled="0"/>
                </a:gradFill>
                <a:latin typeface="+mn-lt"/>
              </a:defRPr>
            </a:lvl1pPr>
          </a:lstStyle>
          <a:p>
            <a:pPr lvl="0"/>
            <a:r>
              <a:rPr lang="en-US" dirty="0"/>
              <a:t>City | Date</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48586" y="6121376"/>
            <a:ext cx="1254995" cy="269134"/>
          </a:xfrm>
          <a:prstGeom prst="rect">
            <a:avLst/>
          </a:prstGeom>
        </p:spPr>
      </p:pic>
    </p:spTree>
    <p:extLst>
      <p:ext uri="{BB962C8B-B14F-4D97-AF65-F5344CB8AC3E}">
        <p14:creationId xmlns:p14="http://schemas.microsoft.com/office/powerpoint/2010/main" val="186678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_Title Slide Photo_Option">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flipH="1">
            <a:off x="0" y="2"/>
            <a:ext cx="12190264" cy="6857996"/>
          </a:xfrm>
          <a:prstGeom prst="rect">
            <a:avLst/>
          </a:prstGeom>
        </p:spPr>
      </p:pic>
      <p:sp>
        <p:nvSpPr>
          <p:cNvPr id="2" name="Rectangle 1"/>
          <p:cNvSpPr/>
          <p:nvPr userDrawn="1"/>
        </p:nvSpPr>
        <p:spPr bwMode="auto">
          <a:xfrm>
            <a:off x="269239" y="2077801"/>
            <a:ext cx="6274974" cy="359258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auto">
          <a:xfrm>
            <a:off x="269302" y="2077814"/>
            <a:ext cx="6276530" cy="1793104"/>
          </a:xfrm>
          <a:noFill/>
        </p:spPr>
        <p:txBody>
          <a:bodyPr lIns="146304" tIns="91440" rIns="146304" bIns="91440" anchor="t" anchorCtr="0"/>
          <a:lstStyle>
            <a:lvl1pPr>
              <a:defRPr sz="5293" spc="-98"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877276"/>
            <a:ext cx="6276530" cy="1793104"/>
          </a:xfrm>
        </p:spPr>
        <p:txBody>
          <a:bodyPr tIns="109728" bIns="109728">
            <a:noAutofit/>
          </a:bodyPr>
          <a:lstStyle>
            <a:lvl1pPr marL="0" indent="0">
              <a:spcBef>
                <a:spcPts val="0"/>
              </a:spcBef>
              <a:buNone/>
              <a:defRPr sz="3136">
                <a:gradFill>
                  <a:gsLst>
                    <a:gs pos="57576">
                      <a:srgbClr val="FFFFFF"/>
                    </a:gs>
                    <a:gs pos="35000">
                      <a:srgbClr val="FFFFFF"/>
                    </a:gs>
                  </a:gsLst>
                  <a:lin ang="5400000" scaled="0"/>
                </a:gradFill>
              </a:defRPr>
            </a:lvl1pPr>
          </a:lstStyle>
          <a:p>
            <a:pPr lvl="0"/>
            <a:r>
              <a:rPr lang="en-US" dirty="0"/>
              <a:t>Speaker Name</a:t>
            </a: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48586" y="6121376"/>
            <a:ext cx="1254995" cy="269134"/>
          </a:xfrm>
          <a:prstGeom prst="rect">
            <a:avLst/>
          </a:prstGeom>
        </p:spPr>
      </p:pic>
    </p:spTree>
    <p:extLst>
      <p:ext uri="{BB962C8B-B14F-4D97-AF65-F5344CB8AC3E}">
        <p14:creationId xmlns:p14="http://schemas.microsoft.com/office/powerpoint/2010/main" val="5526698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3" spc="-98"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878574"/>
            <a:ext cx="7171337"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239304" y="5853250"/>
            <a:ext cx="1956016" cy="719610"/>
          </a:xfrm>
          <a:prstGeom prst="rect">
            <a:avLst/>
          </a:prstGeom>
        </p:spPr>
      </p:pic>
    </p:spTree>
    <p:extLst>
      <p:ext uri="{BB962C8B-B14F-4D97-AF65-F5344CB8AC3E}">
        <p14:creationId xmlns:p14="http://schemas.microsoft.com/office/powerpoint/2010/main" val="59299928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00924157"/>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82643995"/>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78962247"/>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96791262"/>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72588034"/>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cSld name="4_BLANK">
    <p:spTree>
      <p:nvGrpSpPr>
        <p:cNvPr id="1" name=""/>
        <p:cNvGrpSpPr/>
        <p:nvPr/>
      </p:nvGrpSpPr>
      <p:grpSpPr>
        <a:xfrm>
          <a:off x="0" y="0"/>
          <a:ext cx="0" cy="0"/>
          <a:chOff x="0" y="0"/>
          <a:chExt cx="0" cy="0"/>
        </a:xfrm>
      </p:grpSpPr>
      <p:pic>
        <p:nvPicPr>
          <p:cNvPr id="2" name="Picture 5" descr="stock-photo-22453217-datra insights FPO.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0232" y="0"/>
            <a:ext cx="12212232" cy="6858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 name="Rectangle 2"/>
          <p:cNvSpPr/>
          <p:nvPr/>
        </p:nvSpPr>
        <p:spPr bwMode="auto">
          <a:xfrm rot="16200000">
            <a:off x="4436204" y="-897799"/>
            <a:ext cx="3319595" cy="12192002"/>
          </a:xfrm>
          <a:prstGeom prst="rect">
            <a:avLst/>
          </a:prstGeom>
          <a:gradFill flip="none" rotWithShape="1">
            <a:gsLst>
              <a:gs pos="75000">
                <a:srgbClr val="003963">
                  <a:alpha val="0"/>
                </a:srgbClr>
              </a:gs>
              <a:gs pos="0">
                <a:srgbClr val="002B4A"/>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5720" rIns="0" bIns="45720" anchor="ctr"/>
          <a:lstStyle/>
          <a:p>
            <a:pPr algn="ctr" defTabSz="914102" fontAlgn="base">
              <a:spcBef>
                <a:spcPct val="0"/>
              </a:spcBef>
              <a:spcAft>
                <a:spcPct val="0"/>
              </a:spcAft>
              <a:defRPr/>
            </a:pPr>
            <a:endParaRPr lang="en-US" sz="1961" dirty="0">
              <a:gradFill>
                <a:gsLst>
                  <a:gs pos="0">
                    <a:srgbClr val="FFFFFF"/>
                  </a:gs>
                  <a:gs pos="100000">
                    <a:srgbClr val="FFFFFF"/>
                  </a:gs>
                </a:gsLst>
                <a:lin ang="5400000" scaled="0"/>
              </a:gradFill>
            </a:endParaRPr>
          </a:p>
        </p:txBody>
      </p:sp>
      <p:sp>
        <p:nvSpPr>
          <p:cNvPr id="4" name="Rectangle 3">
            <a:extLst>
              <a:ext uri="{FF2B5EF4-FFF2-40B4-BE49-F238E27FC236}">
                <a16:creationId xmlns:a16="http://schemas.microsoft.com/office/drawing/2014/main" id="{EF2BB8C9-C80C-4E6E-8083-67CFCE77228A}"/>
              </a:ext>
            </a:extLst>
          </p:cNvPr>
          <p:cNvSpPr/>
          <p:nvPr userDrawn="1"/>
        </p:nvSpPr>
        <p:spPr>
          <a:xfrm>
            <a:off x="3996796" y="6488668"/>
            <a:ext cx="4040145" cy="369332"/>
          </a:xfrm>
          <a:prstGeom prst="rect">
            <a:avLst/>
          </a:prstGeom>
        </p:spPr>
        <p:txBody>
          <a:bodyPr wrap="none">
            <a:spAutoFit/>
          </a:bodyPr>
          <a:lstStyle/>
          <a:p>
            <a:pPr marL="0" marR="0">
              <a:spcBef>
                <a:spcPts val="0"/>
              </a:spcBef>
              <a:spcAft>
                <a:spcPts val="0"/>
              </a:spcAft>
            </a:pPr>
            <a:r>
              <a:rPr lang="en-US" sz="1800" dirty="0">
                <a:solidFill>
                  <a:srgbClr val="1A1A1A"/>
                </a:solidFill>
                <a:effectLst/>
                <a:latin typeface="Segoe UI" panose="020B0502040204020203" pitchFamily="34" charset="0"/>
                <a:ea typeface="Calibri" panose="020F0502020204030204" pitchFamily="34" charset="0"/>
              </a:rPr>
              <a:t>© 2017 Microsoft. All rights reserved. </a:t>
            </a:r>
            <a:endParaRPr lang="en-US" sz="1600" dirty="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1497933084"/>
      </p:ext>
    </p:extLst>
  </p:cSld>
  <p:clrMapOvr>
    <a:masterClrMapping/>
  </p:clrMapOvr>
  <p:transition spd="med">
    <p:wipe dir="r"/>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28907736"/>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78155603"/>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87365870"/>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263841660"/>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7"/>
            <a:ext cx="9859116" cy="1158793"/>
          </a:xfrm>
          <a:noFill/>
        </p:spPr>
        <p:txBody>
          <a:bodyPr tIns="91440" bIns="91440" anchor="t" anchorCtr="0">
            <a:spAutoFit/>
          </a:bodyPr>
          <a:lstStyle>
            <a:lvl1pPr>
              <a:defRPr sz="7056"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1" y="3877277"/>
            <a:ext cx="9860674" cy="724246"/>
          </a:xfrm>
          <a:noFill/>
        </p:spPr>
        <p:txBody>
          <a:bodyPr lIns="182880" tIns="146304" rIns="182880" bIns="146304">
            <a:spAutoFit/>
          </a:bodyPr>
          <a:lstStyle>
            <a:lvl1pPr marL="0" indent="0">
              <a:spcBef>
                <a:spcPts val="0"/>
              </a:spcBef>
              <a:buNone/>
              <a:defRPr sz="3136"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5455749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7"/>
            <a:ext cx="9859116" cy="1158793"/>
          </a:xfrm>
          <a:noFill/>
        </p:spPr>
        <p:txBody>
          <a:bodyPr tIns="91440" bIns="91440" anchor="t" anchorCtr="0">
            <a:spAutoFit/>
          </a:bodyPr>
          <a:lstStyle>
            <a:lvl1pPr>
              <a:defRPr lang="en-US" sz="7056"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7724655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005779132"/>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3340269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839136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2282608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cSld name="Blank Accent Color 2">
    <p:bg>
      <p:bgPr>
        <a:solidFill>
          <a:schemeClr val="accent2"/>
        </a:solidFill>
        <a:effectLst/>
      </p:bgPr>
    </p:bg>
    <p:spTree>
      <p:nvGrpSpPr>
        <p:cNvPr id="1" name=""/>
        <p:cNvGrpSpPr/>
        <p:nvPr/>
      </p:nvGrpSpPr>
      <p:grpSpPr>
        <a:xfrm>
          <a:off x="0" y="0"/>
          <a:ext cx="0" cy="0"/>
          <a:chOff x="0" y="0"/>
          <a:chExt cx="0" cy="0"/>
        </a:xfrm>
      </p:grpSpPr>
      <p:sp>
        <p:nvSpPr>
          <p:cNvPr id="2" name="TextBox 7"/>
          <p:cNvSpPr txBox="1"/>
          <p:nvPr/>
        </p:nvSpPr>
        <p:spPr bwMode="white">
          <a:xfrm>
            <a:off x="4244628"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
        <p:nvSpPr>
          <p:cNvPr id="3" name="Rectangle 2">
            <a:extLst>
              <a:ext uri="{FF2B5EF4-FFF2-40B4-BE49-F238E27FC236}">
                <a16:creationId xmlns:a16="http://schemas.microsoft.com/office/drawing/2014/main" id="{7C16C306-E1C3-45CA-B97A-0B98CB6C2C77}"/>
              </a:ext>
            </a:extLst>
          </p:cNvPr>
          <p:cNvSpPr/>
          <p:nvPr userDrawn="1"/>
        </p:nvSpPr>
        <p:spPr>
          <a:xfrm>
            <a:off x="3996796" y="6488668"/>
            <a:ext cx="4040145" cy="369332"/>
          </a:xfrm>
          <a:prstGeom prst="rect">
            <a:avLst/>
          </a:prstGeom>
        </p:spPr>
        <p:txBody>
          <a:bodyPr wrap="none">
            <a:spAutoFit/>
          </a:bodyPr>
          <a:lstStyle/>
          <a:p>
            <a:pPr marL="0" marR="0">
              <a:spcBef>
                <a:spcPts val="0"/>
              </a:spcBef>
              <a:spcAft>
                <a:spcPts val="0"/>
              </a:spcAft>
            </a:pPr>
            <a:r>
              <a:rPr lang="en-US" sz="1800" dirty="0">
                <a:solidFill>
                  <a:srgbClr val="1A1A1A"/>
                </a:solidFill>
                <a:effectLst/>
                <a:latin typeface="Segoe UI" panose="020B0502040204020203" pitchFamily="34" charset="0"/>
                <a:ea typeface="Calibri" panose="020F0502020204030204" pitchFamily="34" charset="0"/>
              </a:rPr>
              <a:t>© 2017 Microsoft. All rights reserved. </a:t>
            </a:r>
            <a:endParaRPr lang="en-US" sz="1600" dirty="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141728751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17195"/>
            <a:ext cx="5378548" cy="1973570"/>
          </a:xfrm>
        </p:spPr>
        <p:txBody>
          <a:bodyPr>
            <a:spAutoFit/>
          </a:bodyPr>
          <a:lstStyle>
            <a:lvl1pPr>
              <a:defRPr sz="646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extLst>
                <a:ext uri="{28A0092B-C50C-407E-A947-70E740481C1C}">
                  <a14:useLocalDpi xmlns:a14="http://schemas.microsoft.com/office/drawing/2010/main" val="0"/>
                </a:ext>
              </a:extLst>
            </a:blip>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154391614"/>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12911854"/>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51558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967143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5370865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239" y="1197323"/>
            <a:ext cx="11653522"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6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6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6474549"/>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0204" y="3083652"/>
            <a:ext cx="3227129" cy="692057"/>
          </a:xfrm>
          <a:prstGeom prst="rect">
            <a:avLst/>
          </a:prstGeom>
        </p:spPr>
      </p:pic>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0204" y="3083652"/>
            <a:ext cx="3227129" cy="692057"/>
          </a:xfrm>
          <a:prstGeom prst="rect">
            <a:avLst/>
          </a:prstGeom>
        </p:spPr>
      </p:pic>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marL="0" marR="0" lvl="0" indent="0" algn="l" defTabSz="913748"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505050"/>
                    </a:gs>
                    <a:gs pos="100000">
                      <a:srgbClr val="505050"/>
                    </a:gs>
                  </a:gsLst>
                  <a:lin ang="5400000" scaled="0"/>
                </a:gradFill>
                <a:effectLst/>
                <a:uLnTx/>
                <a:uFillTx/>
                <a:latin typeface="Segoe UI"/>
                <a:ea typeface="+mn-ea"/>
                <a:cs typeface="Segoe UI" pitchFamily="34" charset="0"/>
              </a:rPr>
              <a:t>© 2014 Microsoft Corporation. All rights reserved. </a:t>
            </a:r>
          </a:p>
        </p:txBody>
      </p:sp>
    </p:spTree>
    <p:extLst>
      <p:ext uri="{BB962C8B-B14F-4D97-AF65-F5344CB8AC3E}">
        <p14:creationId xmlns:p14="http://schemas.microsoft.com/office/powerpoint/2010/main" val="3217289704"/>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7855119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5_Data Insights Title">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39" y="2031023"/>
            <a:ext cx="10258286" cy="1686801"/>
          </a:xfrm>
          <a:prstGeom prst="rect">
            <a:avLst/>
          </a:prstGeom>
        </p:spPr>
        <p:txBody>
          <a:bodyPr lIns="146304" tIns="91440" rIns="146304" bIns="91440"/>
          <a:lstStyle>
            <a:lvl1pPr algn="l">
              <a:defRPr sz="5880">
                <a:gradFill>
                  <a:gsLst>
                    <a:gs pos="0">
                      <a:srgbClr val="FFFFFF"/>
                    </a:gs>
                    <a:gs pos="100000">
                      <a:srgbClr val="FFFFFF"/>
                    </a:gs>
                  </a:gsLst>
                  <a:lin ang="5400000" scaled="0"/>
                </a:gradFill>
              </a:defRPr>
            </a:lvl1pPr>
          </a:lstStyle>
          <a:p>
            <a:r>
              <a:rPr lang="en-US" dirty="0"/>
              <a:t>Data insights headline</a:t>
            </a:r>
          </a:p>
        </p:txBody>
      </p:sp>
    </p:spTree>
    <p:extLst>
      <p:ext uri="{BB962C8B-B14F-4D97-AF65-F5344CB8AC3E}">
        <p14:creationId xmlns:p14="http://schemas.microsoft.com/office/powerpoint/2010/main" val="14762424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1_Title Only">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68927" y="286381"/>
            <a:ext cx="11653523" cy="927940"/>
          </a:xfrm>
          <a:prstGeom prst="rect">
            <a:avLst/>
          </a:prstGeom>
        </p:spPr>
        <p:txBody>
          <a:bodyPr lIns="146304" tIns="91440" rIns="146304" bIns="91440"/>
          <a:lstStyle>
            <a:lvl1pPr algn="l">
              <a:defRPr sz="5096">
                <a:solidFill>
                  <a:schemeClr val="tx2"/>
                </a:solidFill>
                <a:latin typeface="+mj-lt"/>
              </a:defRPr>
            </a:lvl1pPr>
          </a:lstStyle>
          <a:p>
            <a:r>
              <a:rPr lang="en-US"/>
              <a:t>Click to edit Master title style</a:t>
            </a:r>
            <a:endParaRPr lang="en-US" dirty="0"/>
          </a:p>
        </p:txBody>
      </p:sp>
    </p:spTree>
    <p:extLst>
      <p:ext uri="{BB962C8B-B14F-4D97-AF65-F5344CB8AC3E}">
        <p14:creationId xmlns:p14="http://schemas.microsoft.com/office/powerpoint/2010/main" val="1276386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5_Red Tile Title">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4" cstate="print">
            <a:extLst>
              <a:ext uri="{28A0092B-C50C-407E-A947-70E740481C1C}">
                <a14:useLocalDpi xmlns:a14="http://schemas.microsoft.com/office/drawing/2010/main" val="0"/>
              </a:ext>
            </a:extLst>
          </a:blip>
          <a:srcRect b="16523"/>
          <a:stretch/>
        </p:blipFill>
        <p:spPr>
          <a:xfrm>
            <a:off x="0" y="0"/>
            <a:ext cx="12382500" cy="6885709"/>
          </a:xfrm>
          <a:prstGeom prst="rect">
            <a:avLst/>
          </a:prstGeom>
        </p:spPr>
      </p:pic>
      <p:graphicFrame>
        <p:nvGraphicFramePr>
          <p:cNvPr id="4" name="Object 3"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026" name="think-cell Slide" r:id="rId5" imgW="270" imgH="270" progId="TCLayout.ActiveDocument.1">
                  <p:embed/>
                </p:oleObj>
              </mc:Choice>
              <mc:Fallback>
                <p:oleObj name="think-cell Slide" r:id="rId5" imgW="270" imgH="270" progId="TCLayout.ActiveDocument.1">
                  <p:embed/>
                  <p:pic>
                    <p:nvPicPr>
                      <p:cNvPr id="4" name="Object 3" hidden="1"/>
                      <p:cNvPicPr/>
                      <p:nvPr/>
                    </p:nvPicPr>
                    <p:blipFill>
                      <a:blip r:embed="rId6"/>
                      <a:stretch>
                        <a:fillRect/>
                      </a:stretch>
                    </p:blipFill>
                    <p:spPr>
                      <a:xfrm>
                        <a:off x="1557" y="1558"/>
                        <a:ext cx="1556" cy="1556"/>
                      </a:xfrm>
                      <a:prstGeom prst="rect">
                        <a:avLst/>
                      </a:prstGeom>
                    </p:spPr>
                  </p:pic>
                </p:oleObj>
              </mc:Fallback>
            </mc:AlternateContent>
          </a:graphicData>
        </a:graphic>
      </p:graphicFrame>
      <p:sp>
        <p:nvSpPr>
          <p:cNvPr id="11" name="Rectangle 10"/>
          <p:cNvSpPr/>
          <p:nvPr/>
        </p:nvSpPr>
        <p:spPr>
          <a:xfrm>
            <a:off x="410561" y="221672"/>
            <a:ext cx="6233021" cy="3404174"/>
          </a:xfrm>
          <a:prstGeom prst="rect">
            <a:avLst/>
          </a:prstGeom>
          <a:solidFill>
            <a:srgbClr val="F2C812">
              <a:alpha val="83000"/>
            </a:srgbClr>
          </a:solidFill>
          <a:ln w="25400" cap="flat" cmpd="sng" algn="ctr">
            <a:noFill/>
            <a:prstDash val="solid"/>
          </a:ln>
          <a:effectLst/>
        </p:spPr>
        <p:txBody>
          <a:bodyPr rtlCol="0" anchor="ctr"/>
          <a:lstStyle/>
          <a:p>
            <a:pPr algn="ctr">
              <a:defRPr/>
            </a:pPr>
            <a:endParaRPr lang="en-US" kern="0" dirty="0">
              <a:gradFill>
                <a:gsLst>
                  <a:gs pos="93162">
                    <a:srgbClr val="505050">
                      <a:lumMod val="50000"/>
                    </a:srgbClr>
                  </a:gs>
                  <a:gs pos="68000">
                    <a:srgbClr val="505050">
                      <a:lumMod val="50000"/>
                    </a:srgbClr>
                  </a:gs>
                </a:gsLst>
                <a:lin ang="5400000" scaled="0"/>
              </a:gradFill>
            </a:endParaRPr>
          </a:p>
        </p:txBody>
      </p:sp>
      <p:sp>
        <p:nvSpPr>
          <p:cNvPr id="12" name="TextBox 11"/>
          <p:cNvSpPr txBox="1"/>
          <p:nvPr/>
        </p:nvSpPr>
        <p:spPr>
          <a:xfrm>
            <a:off x="410561" y="337271"/>
            <a:ext cx="6418924" cy="1169551"/>
          </a:xfrm>
          <a:prstGeom prst="rect">
            <a:avLst/>
          </a:prstGeom>
          <a:noFill/>
        </p:spPr>
        <p:txBody>
          <a:bodyPr wrap="square" lIns="228600" tIns="91440" rIns="228600" bIns="91440" rtlCol="0">
            <a:spAutoFit/>
          </a:bodyPr>
          <a:lstStyle/>
          <a:p>
            <a:pPr defTabSz="914099" fontAlgn="base">
              <a:lnSpc>
                <a:spcPct val="90000"/>
              </a:lnSpc>
              <a:spcAft>
                <a:spcPts val="1200"/>
              </a:spcAft>
            </a:pPr>
            <a:r>
              <a:rPr lang="en-US" sz="2400" baseline="0" dirty="0">
                <a:solidFill>
                  <a:schemeClr val="tx1">
                    <a:lumMod val="65000"/>
                    <a:lumOff val="35000"/>
                  </a:schemeClr>
                </a:solidFill>
                <a:latin typeface="Segoe UI Semibold" panose="020B0702040204020203" pitchFamily="34" charset="0"/>
                <a:cs typeface="Segoe UI Semibold" panose="020B0702040204020203" pitchFamily="34" charset="0"/>
              </a:rPr>
              <a:t>Power BI Advanced</a:t>
            </a:r>
          </a:p>
          <a:p>
            <a:pPr defTabSz="914099" fontAlgn="base">
              <a:lnSpc>
                <a:spcPct val="90000"/>
              </a:lnSpc>
              <a:spcAft>
                <a:spcPts val="1200"/>
              </a:spcAft>
            </a:pPr>
            <a:r>
              <a:rPr lang="en-US" sz="3600" baseline="0" dirty="0">
                <a:gradFill>
                  <a:gsLst>
                    <a:gs pos="93162">
                      <a:srgbClr val="505050">
                        <a:lumMod val="50000"/>
                      </a:srgbClr>
                    </a:gs>
                    <a:gs pos="68000">
                      <a:srgbClr val="505050">
                        <a:lumMod val="50000"/>
                      </a:srgbClr>
                    </a:gs>
                  </a:gsLst>
                  <a:lin ang="5400000" scaled="0"/>
                </a:gradFill>
                <a:latin typeface="Segoe UI Semibold" panose="020B0702040204020203" pitchFamily="34" charset="0"/>
                <a:cs typeface="Segoe UI Semibold" panose="020B0702040204020203" pitchFamily="34" charset="0"/>
              </a:rPr>
              <a:t>Enhance your Data Model</a:t>
            </a:r>
            <a:endParaRPr lang="en-US" sz="3600" dirty="0">
              <a:gradFill>
                <a:gsLst>
                  <a:gs pos="93162">
                    <a:srgbClr val="505050">
                      <a:lumMod val="50000"/>
                    </a:srgbClr>
                  </a:gs>
                  <a:gs pos="68000">
                    <a:srgbClr val="505050">
                      <a:lumMod val="50000"/>
                    </a:srgbClr>
                  </a:gs>
                </a:gsLst>
                <a:lin ang="5400000" scaled="0"/>
              </a:gradFill>
              <a:latin typeface="Segoe UI Semibold" panose="020B0702040204020203" pitchFamily="34" charset="0"/>
              <a:cs typeface="Segoe UI Semibold" panose="020B0702040204020203" pitchFamily="34" charset="0"/>
            </a:endParaRPr>
          </a:p>
        </p:txBody>
      </p:sp>
      <p:sp>
        <p:nvSpPr>
          <p:cNvPr id="3" name="Subtitle 2"/>
          <p:cNvSpPr>
            <a:spLocks noGrp="1"/>
          </p:cNvSpPr>
          <p:nvPr userDrawn="1">
            <p:ph type="subTitle" idx="1"/>
          </p:nvPr>
        </p:nvSpPr>
        <p:spPr>
          <a:xfrm>
            <a:off x="495208" y="2220900"/>
            <a:ext cx="6063726" cy="994420"/>
          </a:xfrm>
          <a:prstGeom prst="rect">
            <a:avLst/>
          </a:prstGeom>
        </p:spPr>
        <p:txBody>
          <a:bodyPr lIns="182880" tIns="146304" rIns="182880" bIns="146304"/>
          <a:lstStyle>
            <a:lvl1pPr marL="0" indent="0" algn="l">
              <a:lnSpc>
                <a:spcPct val="90000"/>
              </a:lnSpc>
              <a:buNone/>
              <a:defRPr sz="2157" baseline="0">
                <a:solidFill>
                  <a:schemeClr val="tx1"/>
                </a:solidFill>
                <a:latin typeface="+mn-lt"/>
              </a:defRPr>
            </a:lvl1pPr>
            <a:lvl2pPr marL="448193" indent="0" algn="ctr">
              <a:buNone/>
              <a:defRPr>
                <a:solidFill>
                  <a:schemeClr val="tx1">
                    <a:tint val="75000"/>
                  </a:schemeClr>
                </a:solidFill>
              </a:defRPr>
            </a:lvl2pPr>
            <a:lvl3pPr marL="896386" indent="0" algn="ctr">
              <a:buNone/>
              <a:defRPr>
                <a:solidFill>
                  <a:schemeClr val="tx1">
                    <a:tint val="75000"/>
                  </a:schemeClr>
                </a:solidFill>
              </a:defRPr>
            </a:lvl3pPr>
            <a:lvl4pPr marL="1344579" indent="0" algn="ctr">
              <a:buNone/>
              <a:defRPr>
                <a:solidFill>
                  <a:schemeClr val="tx1">
                    <a:tint val="75000"/>
                  </a:schemeClr>
                </a:solidFill>
              </a:defRPr>
            </a:lvl4pPr>
            <a:lvl5pPr marL="1792773" indent="0" algn="ctr">
              <a:buNone/>
              <a:defRPr>
                <a:solidFill>
                  <a:schemeClr val="tx1">
                    <a:tint val="75000"/>
                  </a:schemeClr>
                </a:solidFill>
              </a:defRPr>
            </a:lvl5pPr>
            <a:lvl6pPr marL="2240966" indent="0" algn="ctr">
              <a:buNone/>
              <a:defRPr>
                <a:solidFill>
                  <a:schemeClr val="tx1">
                    <a:tint val="75000"/>
                  </a:schemeClr>
                </a:solidFill>
              </a:defRPr>
            </a:lvl6pPr>
            <a:lvl7pPr marL="2689159" indent="0" algn="ctr">
              <a:buNone/>
              <a:defRPr>
                <a:solidFill>
                  <a:schemeClr val="tx1">
                    <a:tint val="75000"/>
                  </a:schemeClr>
                </a:solidFill>
              </a:defRPr>
            </a:lvl7pPr>
            <a:lvl8pPr marL="3137352" indent="0" algn="ctr">
              <a:buNone/>
              <a:defRPr>
                <a:solidFill>
                  <a:schemeClr val="tx1">
                    <a:tint val="75000"/>
                  </a:schemeClr>
                </a:solidFill>
              </a:defRPr>
            </a:lvl8pPr>
            <a:lvl9pPr marL="3585545" indent="0" algn="ctr">
              <a:buNone/>
              <a:defRPr>
                <a:solidFill>
                  <a:schemeClr val="tx1">
                    <a:tint val="75000"/>
                  </a:schemeClr>
                </a:solidFill>
              </a:defRPr>
            </a:lvl9pPr>
          </a:lstStyle>
          <a:p>
            <a:endParaRPr lang="en-US" dirty="0"/>
          </a:p>
        </p:txBody>
      </p:sp>
      <p:sp>
        <p:nvSpPr>
          <p:cNvPr id="7" name="Rectangle 6">
            <a:extLst>
              <a:ext uri="{FF2B5EF4-FFF2-40B4-BE49-F238E27FC236}">
                <a16:creationId xmlns:a16="http://schemas.microsoft.com/office/drawing/2014/main" id="{75675A05-2A38-469D-AC1F-587FD28D1243}"/>
              </a:ext>
            </a:extLst>
          </p:cNvPr>
          <p:cNvSpPr/>
          <p:nvPr userDrawn="1"/>
        </p:nvSpPr>
        <p:spPr>
          <a:xfrm>
            <a:off x="3996796" y="6488668"/>
            <a:ext cx="4040145" cy="369332"/>
          </a:xfrm>
          <a:prstGeom prst="rect">
            <a:avLst/>
          </a:prstGeom>
        </p:spPr>
        <p:txBody>
          <a:bodyPr wrap="none">
            <a:spAutoFit/>
          </a:bodyPr>
          <a:lstStyle/>
          <a:p>
            <a:pPr marL="0" marR="0">
              <a:spcBef>
                <a:spcPts val="0"/>
              </a:spcBef>
              <a:spcAft>
                <a:spcPts val="0"/>
              </a:spcAft>
            </a:pPr>
            <a:r>
              <a:rPr lang="en-US" sz="1800" dirty="0">
                <a:solidFill>
                  <a:srgbClr val="1A1A1A"/>
                </a:solidFill>
                <a:effectLst/>
                <a:latin typeface="Segoe UI" panose="020B0502040204020203" pitchFamily="34" charset="0"/>
                <a:ea typeface="Calibri" panose="020F0502020204030204" pitchFamily="34" charset="0"/>
              </a:rPr>
              <a:t>© 2017 Microsoft. All rights reserved. </a:t>
            </a:r>
            <a:endParaRPr lang="en-US" sz="1600" dirty="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22705012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6_Title Only">
    <p:bg>
      <p:bgPr>
        <a:solidFill>
          <a:schemeClr val="accent4"/>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68927" y="286381"/>
            <a:ext cx="11653523" cy="927940"/>
          </a:xfrm>
          <a:prstGeom prst="rect">
            <a:avLst/>
          </a:prstGeom>
        </p:spPr>
        <p:txBody>
          <a:bodyPr lIns="146304" tIns="91440" rIns="146304" bIns="91440"/>
          <a:lstStyle>
            <a:lvl1pPr algn="l">
              <a:defRPr>
                <a:gradFill>
                  <a:gsLst>
                    <a:gs pos="2917">
                      <a:schemeClr val="bg1"/>
                    </a:gs>
                    <a:gs pos="100000">
                      <a:schemeClr val="bg1"/>
                    </a:gs>
                  </a:gsLst>
                  <a:lin ang="5400000" scaled="0"/>
                </a:gradFill>
              </a:defRPr>
            </a:lvl1pPr>
          </a:lstStyle>
          <a:p>
            <a:r>
              <a:rPr lang="en-US"/>
              <a:t>Click to edit Master title style</a:t>
            </a:r>
            <a:endParaRPr lang="en-US" dirty="0"/>
          </a:p>
        </p:txBody>
      </p:sp>
      <p:sp>
        <p:nvSpPr>
          <p:cNvPr id="10" name="Title"/>
          <p:cNvSpPr>
            <a:spLocks noGrp="1"/>
          </p:cNvSpPr>
          <p:nvPr>
            <p:ph type="body" sz="quarter" idx="10" hasCustomPrompt="1"/>
          </p:nvPr>
        </p:nvSpPr>
        <p:spPr>
          <a:xfrm>
            <a:off x="269239" y="2084175"/>
            <a:ext cx="9860673" cy="2434899"/>
          </a:xfrm>
          <a:prstGeom prst="rect">
            <a:avLst/>
          </a:prstGeom>
        </p:spPr>
        <p:txBody>
          <a:bodyPr/>
          <a:lstStyle>
            <a:lvl1pPr marL="0" indent="0">
              <a:buNone/>
              <a:defRPr sz="16267">
                <a:gradFill>
                  <a:gsLst>
                    <a:gs pos="2917">
                      <a:schemeClr val="bg1"/>
                    </a:gs>
                    <a:gs pos="100000">
                      <a:schemeClr val="bg1"/>
                    </a:gs>
                  </a:gsLst>
                  <a:lin ang="5400000" scaled="0"/>
                </a:gradFill>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dirty="0"/>
              <a:t>Demo</a:t>
            </a:r>
          </a:p>
        </p:txBody>
      </p:sp>
    </p:spTree>
    <p:extLst>
      <p:ext uri="{BB962C8B-B14F-4D97-AF65-F5344CB8AC3E}">
        <p14:creationId xmlns:p14="http://schemas.microsoft.com/office/powerpoint/2010/main" val="34287625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70pt Title w/photo">
    <p:spTree>
      <p:nvGrpSpPr>
        <p:cNvPr id="1" name=""/>
        <p:cNvGrpSpPr/>
        <p:nvPr/>
      </p:nvGrpSpPr>
      <p:grpSpPr>
        <a:xfrm>
          <a:off x="0" y="0"/>
          <a:ext cx="0" cy="0"/>
          <a:chOff x="0" y="0"/>
          <a:chExt cx="0" cy="0"/>
        </a:xfrm>
      </p:grpSpPr>
      <p:sp>
        <p:nvSpPr>
          <p:cNvPr id="6" name="Picture Placeholder 5"/>
          <p:cNvSpPr>
            <a:spLocks noGrp="1"/>
          </p:cNvSpPr>
          <p:nvPr>
            <p:ph type="pic" sz="quarter" idx="10" hasCustomPrompt="1"/>
          </p:nvPr>
        </p:nvSpPr>
        <p:spPr>
          <a:xfrm>
            <a:off x="0" y="3066877"/>
            <a:ext cx="12192000" cy="724246"/>
          </a:xfrm>
          <a:prstGeom prst="rect">
            <a:avLst/>
          </a:prstGeom>
        </p:spPr>
        <p:txBody>
          <a:bodyPr anchor="ctr"/>
          <a:lstStyle>
            <a:lvl1pPr marL="0" indent="0">
              <a:buNone/>
              <a:defRPr baseline="0"/>
            </a:lvl1pPr>
          </a:lstStyle>
          <a:p>
            <a:r>
              <a:rPr lang="en-US" dirty="0"/>
              <a:t>click icon to insert photo</a:t>
            </a:r>
          </a:p>
        </p:txBody>
      </p:sp>
      <p:sp>
        <p:nvSpPr>
          <p:cNvPr id="7" name="Text Placeholder 4"/>
          <p:cNvSpPr>
            <a:spLocks noGrp="1"/>
          </p:cNvSpPr>
          <p:nvPr>
            <p:ph type="body" sz="quarter" idx="12"/>
          </p:nvPr>
        </p:nvSpPr>
        <p:spPr>
          <a:xfrm>
            <a:off x="269240" y="291075"/>
            <a:ext cx="10757100" cy="1108425"/>
          </a:xfrm>
          <a:prstGeom prst="rect">
            <a:avLst/>
          </a:prstGeom>
        </p:spPr>
        <p:txBody>
          <a:bodyPr lIns="146304" tIns="91440" rIns="146304" bIns="91440">
            <a:noAutofit/>
          </a:bodyPr>
          <a:lstStyle>
            <a:lvl1pPr marL="0" indent="0">
              <a:lnSpc>
                <a:spcPct val="90000"/>
              </a:lnSpc>
              <a:spcBef>
                <a:spcPts val="1173"/>
              </a:spcBef>
              <a:spcAft>
                <a:spcPts val="2355"/>
              </a:spcAft>
              <a:buFontTx/>
              <a:buNone/>
              <a:defRPr lang="en-US" sz="6863" b="0" i="0" kern="1200" spc="0" baseline="0" dirty="0" smtClean="0">
                <a:solidFill>
                  <a:schemeClr val="bg1"/>
                </a:solidFill>
                <a:latin typeface="+mj-lt"/>
                <a:ea typeface="+mn-ea"/>
                <a:cs typeface="+mn-cs"/>
              </a:defRPr>
            </a:lvl1pPr>
          </a:lstStyle>
          <a:p>
            <a:pPr marL="0" marR="0" lvl="0" indent="0" algn="l" defTabSz="914172" rtl="0" eaLnBrk="1" fontAlgn="auto" latinLnBrk="0" hangingPunct="1">
              <a:lnSpc>
                <a:spcPct val="90000"/>
              </a:lnSpc>
              <a:spcBef>
                <a:spcPts val="1173"/>
              </a:spcBef>
              <a:spcAft>
                <a:spcPts val="2355"/>
              </a:spcAft>
              <a:buClrTx/>
              <a:buSzPct val="90000"/>
              <a:buFontTx/>
              <a:buNone/>
              <a:tabLst/>
            </a:pPr>
            <a:r>
              <a:rPr lang="en-US"/>
              <a:t>Click to edit Master text styles</a:t>
            </a:r>
          </a:p>
        </p:txBody>
      </p:sp>
    </p:spTree>
    <p:extLst>
      <p:ext uri="{BB962C8B-B14F-4D97-AF65-F5344CB8AC3E}">
        <p14:creationId xmlns:p14="http://schemas.microsoft.com/office/powerpoint/2010/main" val="4249723696"/>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4_Title Slide">
    <p:spTree>
      <p:nvGrpSpPr>
        <p:cNvPr id="1" name=""/>
        <p:cNvGrpSpPr/>
        <p:nvPr/>
      </p:nvGrpSpPr>
      <p:grpSpPr>
        <a:xfrm>
          <a:off x="0" y="0"/>
          <a:ext cx="0" cy="0"/>
          <a:chOff x="0" y="0"/>
          <a:chExt cx="0" cy="0"/>
        </a:xfrm>
      </p:grpSpPr>
      <p:pic>
        <p:nvPicPr>
          <p:cNvPr id="9" name="Picture 8" descr="DataInsights_quadton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88" y="-1"/>
            <a:ext cx="12192000" cy="6858973"/>
          </a:xfrm>
          <a:prstGeom prst="rect">
            <a:avLst/>
          </a:prstGeom>
        </p:spPr>
      </p:pic>
      <p:pic>
        <p:nvPicPr>
          <p:cNvPr id="14" name="Picture 13" descr="DataInsights-iStock_000022453217Large.jpg"/>
          <p:cNvPicPr>
            <a:picLocks noChangeAspect="1"/>
          </p:cNvPicPr>
          <p:nvPr/>
        </p:nvPicPr>
        <p:blipFill rotWithShape="1">
          <a:blip r:embed="rId3">
            <a:alphaModFix/>
            <a:extLst>
              <a:ext uri="{28A0092B-C50C-407E-A947-70E740481C1C}">
                <a14:useLocalDpi xmlns:a14="http://schemas.microsoft.com/office/drawing/2010/main" val="0"/>
              </a:ext>
            </a:extLst>
          </a:blip>
          <a:srcRect/>
          <a:stretch/>
        </p:blipFill>
        <p:spPr>
          <a:xfrm>
            <a:off x="7998438" y="2302198"/>
            <a:ext cx="2757245" cy="2751705"/>
          </a:xfrm>
          <a:prstGeom prst="rect">
            <a:avLst/>
          </a:prstGeom>
        </p:spPr>
      </p:pic>
      <p:pic>
        <p:nvPicPr>
          <p:cNvPr id="11" name="Picture 9"/>
          <p:cNvPicPr>
            <a:picLocks noChangeAspect="1"/>
          </p:cNvPicPr>
          <p:nvPr/>
        </p:nvPicPr>
        <p:blipFill>
          <a:blip r:embed="rId4" cstate="screen">
            <a:extLst>
              <a:ext uri="{28A0092B-C50C-407E-A947-70E740481C1C}">
                <a14:useLocalDpi xmlns:a14="http://schemas.microsoft.com/office/drawing/2010/main" val="0"/>
              </a:ext>
            </a:extLst>
          </a:blip>
          <a:srcRect/>
          <a:stretch>
            <a:fillRect/>
          </a:stretch>
        </p:blipFill>
        <p:spPr bwMode="auto">
          <a:xfrm>
            <a:off x="6573783" y="236590"/>
            <a:ext cx="5464145" cy="6437741"/>
          </a:xfrm>
          <a:prstGeom prst="rect">
            <a:avLst/>
          </a:prstGeom>
          <a:noFill/>
          <a:ln>
            <a:noFill/>
          </a:ln>
          <a:effectLst>
            <a:outerShdw blurRad="114300" dist="38100" dir="2700000" algn="tl" rotWithShape="0">
              <a:srgbClr val="000000">
                <a:alpha val="39999"/>
              </a:srgbClr>
            </a:outerShdw>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2" name="Rectangle 11"/>
          <p:cNvSpPr/>
          <p:nvPr/>
        </p:nvSpPr>
        <p:spPr bwMode="auto">
          <a:xfrm>
            <a:off x="0" y="1"/>
            <a:ext cx="6053737" cy="6869648"/>
          </a:xfrm>
          <a:prstGeom prst="rect">
            <a:avLst/>
          </a:prstGeom>
          <a:gradFill flip="none" rotWithShape="1">
            <a:gsLst>
              <a:gs pos="100000">
                <a:srgbClr val="003963">
                  <a:alpha val="0"/>
                </a:srgbClr>
              </a:gs>
              <a:gs pos="0">
                <a:srgbClr val="03122F"/>
              </a:gs>
              <a:gs pos="50000">
                <a:srgbClr val="072450">
                  <a:alpha val="9000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5720" rIns="0" bIns="45720" anchor="ctr"/>
          <a:lstStyle/>
          <a:p>
            <a:pPr algn="ctr" defTabSz="914102" fontAlgn="base">
              <a:spcBef>
                <a:spcPct val="0"/>
              </a:spcBef>
              <a:spcAft>
                <a:spcPct val="0"/>
              </a:spcAft>
              <a:defRPr/>
            </a:pPr>
            <a:endParaRPr lang="en-US" sz="1961" dirty="0">
              <a:gradFill>
                <a:gsLst>
                  <a:gs pos="0">
                    <a:srgbClr val="FFFFFF"/>
                  </a:gs>
                  <a:gs pos="100000">
                    <a:srgbClr val="FFFFFF"/>
                  </a:gs>
                </a:gsLst>
                <a:lin ang="5400000" scaled="0"/>
              </a:gradFill>
            </a:endParaRPr>
          </a:p>
        </p:txBody>
      </p:sp>
      <p:sp>
        <p:nvSpPr>
          <p:cNvPr id="16" name="Title 1"/>
          <p:cNvSpPr>
            <a:spLocks noGrp="1"/>
          </p:cNvSpPr>
          <p:nvPr>
            <p:ph type="ctrTitle"/>
          </p:nvPr>
        </p:nvSpPr>
        <p:spPr>
          <a:xfrm>
            <a:off x="269240" y="1428401"/>
            <a:ext cx="5487085" cy="897667"/>
          </a:xfrm>
        </p:spPr>
        <p:txBody>
          <a:bodyPr/>
          <a:lstStyle>
            <a:lvl1pPr>
              <a:defRPr sz="5098">
                <a:solidFill>
                  <a:schemeClr val="bg1"/>
                </a:solidFill>
              </a:defRPr>
            </a:lvl1pPr>
          </a:lstStyle>
          <a:p>
            <a:r>
              <a:rPr lang="en-US"/>
              <a:t>Click to edit Master title style</a:t>
            </a:r>
            <a:endParaRPr lang="en-US" dirty="0"/>
          </a:p>
        </p:txBody>
      </p:sp>
      <p:sp>
        <p:nvSpPr>
          <p:cNvPr id="17" name="Subtitle 2"/>
          <p:cNvSpPr>
            <a:spLocks noGrp="1"/>
          </p:cNvSpPr>
          <p:nvPr>
            <p:ph type="subTitle" idx="1"/>
          </p:nvPr>
        </p:nvSpPr>
        <p:spPr>
          <a:xfrm>
            <a:off x="269302" y="4353453"/>
            <a:ext cx="5487022" cy="1055663"/>
          </a:xfrm>
        </p:spPr>
        <p:txBody>
          <a:bodyPr/>
          <a:lstStyle>
            <a:lvl1pPr marL="0" indent="0" algn="l">
              <a:lnSpc>
                <a:spcPts val="2647"/>
              </a:lnSpc>
              <a:buNone/>
              <a:defRPr sz="2157">
                <a:solidFill>
                  <a:schemeClr val="bg1"/>
                </a:solidFill>
                <a:latin typeface="+mj-lt"/>
              </a:defRPr>
            </a:lvl1pPr>
            <a:lvl2pPr marL="448193" indent="0" algn="ctr">
              <a:buNone/>
              <a:defRPr>
                <a:solidFill>
                  <a:schemeClr val="tx1">
                    <a:tint val="75000"/>
                  </a:schemeClr>
                </a:solidFill>
              </a:defRPr>
            </a:lvl2pPr>
            <a:lvl3pPr marL="896386" indent="0" algn="ctr">
              <a:buNone/>
              <a:defRPr>
                <a:solidFill>
                  <a:schemeClr val="tx1">
                    <a:tint val="75000"/>
                  </a:schemeClr>
                </a:solidFill>
              </a:defRPr>
            </a:lvl3pPr>
            <a:lvl4pPr marL="1344579" indent="0" algn="ctr">
              <a:buNone/>
              <a:defRPr>
                <a:solidFill>
                  <a:schemeClr val="tx1">
                    <a:tint val="75000"/>
                  </a:schemeClr>
                </a:solidFill>
              </a:defRPr>
            </a:lvl4pPr>
            <a:lvl5pPr marL="1792773" indent="0" algn="ctr">
              <a:buNone/>
              <a:defRPr>
                <a:solidFill>
                  <a:schemeClr val="tx1">
                    <a:tint val="75000"/>
                  </a:schemeClr>
                </a:solidFill>
              </a:defRPr>
            </a:lvl5pPr>
            <a:lvl6pPr marL="2240966" indent="0" algn="ctr">
              <a:buNone/>
              <a:defRPr>
                <a:solidFill>
                  <a:schemeClr val="tx1">
                    <a:tint val="75000"/>
                  </a:schemeClr>
                </a:solidFill>
              </a:defRPr>
            </a:lvl6pPr>
            <a:lvl7pPr marL="2689159" indent="0" algn="ctr">
              <a:buNone/>
              <a:defRPr>
                <a:solidFill>
                  <a:schemeClr val="tx1">
                    <a:tint val="75000"/>
                  </a:schemeClr>
                </a:solidFill>
              </a:defRPr>
            </a:lvl7pPr>
            <a:lvl8pPr marL="3137352" indent="0" algn="ctr">
              <a:buNone/>
              <a:defRPr>
                <a:solidFill>
                  <a:schemeClr val="tx1">
                    <a:tint val="75000"/>
                  </a:schemeClr>
                </a:solidFill>
              </a:defRPr>
            </a:lvl8pPr>
            <a:lvl9pPr marL="3585545" indent="0" algn="ctr">
              <a:buNone/>
              <a:defRPr>
                <a:solidFill>
                  <a:schemeClr val="tx1">
                    <a:tint val="75000"/>
                  </a:schemeClr>
                </a:solidFill>
              </a:defRPr>
            </a:lvl9pPr>
          </a:lstStyle>
          <a:p>
            <a:r>
              <a:rPr lang="en-US"/>
              <a:t>Click to edit Master subtitle style</a:t>
            </a:r>
            <a:endParaRPr lang="en-US" dirty="0"/>
          </a:p>
        </p:txBody>
      </p:sp>
      <p:pic>
        <p:nvPicPr>
          <p:cNvPr id="13" name="Picture 12"/>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305034" y="323266"/>
            <a:ext cx="1576535" cy="580001"/>
          </a:xfrm>
          <a:prstGeom prst="rect">
            <a:avLst/>
          </a:prstGeom>
        </p:spPr>
      </p:pic>
      <p:pic>
        <p:nvPicPr>
          <p:cNvPr id="10" name="Picture 9" descr="DataInsights_quadton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88" y="-1"/>
            <a:ext cx="12192000" cy="6858973"/>
          </a:xfrm>
          <a:prstGeom prst="rect">
            <a:avLst/>
          </a:prstGeom>
        </p:spPr>
      </p:pic>
      <p:pic>
        <p:nvPicPr>
          <p:cNvPr id="15" name="Picture 14" descr="DataInsights-iStock_000022453217Large.jpg"/>
          <p:cNvPicPr>
            <a:picLocks noChangeAspect="1"/>
          </p:cNvPicPr>
          <p:nvPr/>
        </p:nvPicPr>
        <p:blipFill rotWithShape="1">
          <a:blip r:embed="rId3">
            <a:alphaModFix/>
            <a:extLst>
              <a:ext uri="{28A0092B-C50C-407E-A947-70E740481C1C}">
                <a14:useLocalDpi xmlns:a14="http://schemas.microsoft.com/office/drawing/2010/main" val="0"/>
              </a:ext>
            </a:extLst>
          </a:blip>
          <a:srcRect/>
          <a:stretch/>
        </p:blipFill>
        <p:spPr>
          <a:xfrm>
            <a:off x="7998438" y="2302198"/>
            <a:ext cx="2757245" cy="2751705"/>
          </a:xfrm>
          <a:prstGeom prst="rect">
            <a:avLst/>
          </a:prstGeom>
        </p:spPr>
      </p:pic>
      <p:pic>
        <p:nvPicPr>
          <p:cNvPr id="18" name="Picture 9"/>
          <p:cNvPicPr>
            <a:picLocks noChangeAspect="1"/>
          </p:cNvPicPr>
          <p:nvPr/>
        </p:nvPicPr>
        <p:blipFill>
          <a:blip r:embed="rId4" cstate="screen">
            <a:extLst>
              <a:ext uri="{28A0092B-C50C-407E-A947-70E740481C1C}">
                <a14:useLocalDpi xmlns:a14="http://schemas.microsoft.com/office/drawing/2010/main" val="0"/>
              </a:ext>
            </a:extLst>
          </a:blip>
          <a:srcRect/>
          <a:stretch>
            <a:fillRect/>
          </a:stretch>
        </p:blipFill>
        <p:spPr bwMode="auto">
          <a:xfrm>
            <a:off x="6573783" y="236590"/>
            <a:ext cx="5464145" cy="6437741"/>
          </a:xfrm>
          <a:prstGeom prst="rect">
            <a:avLst/>
          </a:prstGeom>
          <a:noFill/>
          <a:ln>
            <a:noFill/>
          </a:ln>
          <a:effectLst>
            <a:outerShdw blurRad="114300" dist="38100" dir="2700000" algn="tl" rotWithShape="0">
              <a:srgbClr val="000000">
                <a:alpha val="39999"/>
              </a:srgbClr>
            </a:outerShdw>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9" name="Rectangle 18"/>
          <p:cNvSpPr/>
          <p:nvPr/>
        </p:nvSpPr>
        <p:spPr bwMode="auto">
          <a:xfrm>
            <a:off x="0" y="1"/>
            <a:ext cx="6053737" cy="6869648"/>
          </a:xfrm>
          <a:prstGeom prst="rect">
            <a:avLst/>
          </a:prstGeom>
          <a:gradFill flip="none" rotWithShape="1">
            <a:gsLst>
              <a:gs pos="100000">
                <a:srgbClr val="003963">
                  <a:alpha val="0"/>
                </a:srgbClr>
              </a:gs>
              <a:gs pos="0">
                <a:srgbClr val="03122F"/>
              </a:gs>
              <a:gs pos="50000">
                <a:srgbClr val="072450">
                  <a:alpha val="9000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5720" rIns="0" bIns="45720" anchor="ctr"/>
          <a:lstStyle/>
          <a:p>
            <a:pPr algn="ctr" defTabSz="914102" fontAlgn="base">
              <a:spcBef>
                <a:spcPct val="0"/>
              </a:spcBef>
              <a:spcAft>
                <a:spcPct val="0"/>
              </a:spcAft>
              <a:defRPr/>
            </a:pPr>
            <a:endParaRPr lang="en-US" sz="1961" dirty="0">
              <a:gradFill>
                <a:gsLst>
                  <a:gs pos="0">
                    <a:srgbClr val="FFFFFF"/>
                  </a:gs>
                  <a:gs pos="100000">
                    <a:srgbClr val="FFFFFF"/>
                  </a:gs>
                </a:gsLst>
                <a:lin ang="5400000" scaled="0"/>
              </a:gradFill>
            </a:endParaRPr>
          </a:p>
        </p:txBody>
      </p:sp>
      <p:pic>
        <p:nvPicPr>
          <p:cNvPr id="20" name="Picture 19"/>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305034" y="323266"/>
            <a:ext cx="1576535" cy="580001"/>
          </a:xfrm>
          <a:prstGeom prst="rect">
            <a:avLst/>
          </a:prstGeom>
        </p:spPr>
      </p:pic>
      <p:pic>
        <p:nvPicPr>
          <p:cNvPr id="21" name="Picture 20" descr="DataInsights_quadton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088" y="-1"/>
            <a:ext cx="12192000" cy="6858973"/>
          </a:xfrm>
          <a:prstGeom prst="rect">
            <a:avLst/>
          </a:prstGeom>
        </p:spPr>
      </p:pic>
      <p:pic>
        <p:nvPicPr>
          <p:cNvPr id="22" name="Picture 21" descr="DataInsights-iStock_000022453217Large.jpg"/>
          <p:cNvPicPr>
            <a:picLocks noChangeAspect="1"/>
          </p:cNvPicPr>
          <p:nvPr userDrawn="1"/>
        </p:nvPicPr>
        <p:blipFill rotWithShape="1">
          <a:blip r:embed="rId3">
            <a:alphaModFix/>
            <a:extLst>
              <a:ext uri="{28A0092B-C50C-407E-A947-70E740481C1C}">
                <a14:useLocalDpi xmlns:a14="http://schemas.microsoft.com/office/drawing/2010/main" val="0"/>
              </a:ext>
            </a:extLst>
          </a:blip>
          <a:srcRect/>
          <a:stretch/>
        </p:blipFill>
        <p:spPr>
          <a:xfrm>
            <a:off x="7998438" y="2302198"/>
            <a:ext cx="2757245" cy="2751705"/>
          </a:xfrm>
          <a:prstGeom prst="rect">
            <a:avLst/>
          </a:prstGeom>
        </p:spPr>
      </p:pic>
      <p:pic>
        <p:nvPicPr>
          <p:cNvPr id="23" name="Picture 9"/>
          <p:cNvPicPr>
            <a:picLocks noChangeAspect="1"/>
          </p:cNvPicPr>
          <p:nvPr userDrawn="1"/>
        </p:nvPicPr>
        <p:blipFill>
          <a:blip r:embed="rId4" cstate="screen">
            <a:extLst>
              <a:ext uri="{28A0092B-C50C-407E-A947-70E740481C1C}">
                <a14:useLocalDpi xmlns:a14="http://schemas.microsoft.com/office/drawing/2010/main" val="0"/>
              </a:ext>
            </a:extLst>
          </a:blip>
          <a:srcRect/>
          <a:stretch>
            <a:fillRect/>
          </a:stretch>
        </p:blipFill>
        <p:spPr bwMode="auto">
          <a:xfrm>
            <a:off x="6573783" y="236590"/>
            <a:ext cx="5464145" cy="6437741"/>
          </a:xfrm>
          <a:prstGeom prst="rect">
            <a:avLst/>
          </a:prstGeom>
          <a:noFill/>
          <a:ln>
            <a:noFill/>
          </a:ln>
          <a:effectLst>
            <a:outerShdw blurRad="114300" dist="38100" dir="2700000" algn="tl" rotWithShape="0">
              <a:srgbClr val="000000">
                <a:alpha val="39999"/>
              </a:srgbClr>
            </a:outer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4" name="Rectangle 23"/>
          <p:cNvSpPr/>
          <p:nvPr userDrawn="1"/>
        </p:nvSpPr>
        <p:spPr bwMode="auto">
          <a:xfrm>
            <a:off x="0" y="1"/>
            <a:ext cx="6053737" cy="6869648"/>
          </a:xfrm>
          <a:prstGeom prst="rect">
            <a:avLst/>
          </a:prstGeom>
          <a:gradFill flip="none" rotWithShape="1">
            <a:gsLst>
              <a:gs pos="100000">
                <a:srgbClr val="003963">
                  <a:alpha val="0"/>
                </a:srgbClr>
              </a:gs>
              <a:gs pos="0">
                <a:srgbClr val="03122F"/>
              </a:gs>
              <a:gs pos="50000">
                <a:srgbClr val="072450">
                  <a:alpha val="9000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5720" rIns="0" bIns="45720" anchor="ctr"/>
          <a:lstStyle/>
          <a:p>
            <a:pPr algn="ctr" defTabSz="914102" fontAlgn="base">
              <a:spcBef>
                <a:spcPct val="0"/>
              </a:spcBef>
              <a:spcAft>
                <a:spcPct val="0"/>
              </a:spcAft>
              <a:defRPr/>
            </a:pPr>
            <a:endParaRPr lang="en-US" sz="1961" dirty="0">
              <a:gradFill>
                <a:gsLst>
                  <a:gs pos="0">
                    <a:srgbClr val="FFFFFF"/>
                  </a:gs>
                  <a:gs pos="100000">
                    <a:srgbClr val="FFFFFF"/>
                  </a:gs>
                </a:gsLst>
                <a:lin ang="5400000" scaled="0"/>
              </a:gradFill>
            </a:endParaRPr>
          </a:p>
        </p:txBody>
      </p:sp>
      <p:pic>
        <p:nvPicPr>
          <p:cNvPr id="25" name="Picture 24"/>
          <p:cNvPicPr>
            <a:picLocks noChangeAspect="1"/>
          </p:cNvPicPr>
          <p:nvPr userDrawn="1"/>
        </p:nvPicPr>
        <p:blipFill>
          <a:blip r:embed="rId5" cstate="screen">
            <a:extLst>
              <a:ext uri="{28A0092B-C50C-407E-A947-70E740481C1C}">
                <a14:useLocalDpi xmlns:a14="http://schemas.microsoft.com/office/drawing/2010/main" val="0"/>
              </a:ext>
            </a:extLst>
          </a:blip>
          <a:stretch>
            <a:fillRect/>
          </a:stretch>
        </p:blipFill>
        <p:spPr>
          <a:xfrm>
            <a:off x="305034" y="323266"/>
            <a:ext cx="1576535" cy="580001"/>
          </a:xfrm>
          <a:prstGeom prst="rect">
            <a:avLst/>
          </a:prstGeom>
        </p:spPr>
      </p:pic>
    </p:spTree>
    <p:extLst>
      <p:ext uri="{BB962C8B-B14F-4D97-AF65-F5344CB8AC3E}">
        <p14:creationId xmlns:p14="http://schemas.microsoft.com/office/powerpoint/2010/main" val="3254030793"/>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5_BLANK">
    <p:spTree>
      <p:nvGrpSpPr>
        <p:cNvPr id="1" name=""/>
        <p:cNvGrpSpPr/>
        <p:nvPr/>
      </p:nvGrpSpPr>
      <p:grpSpPr>
        <a:xfrm>
          <a:off x="0" y="0"/>
          <a:ext cx="0" cy="0"/>
          <a:chOff x="0" y="0"/>
          <a:chExt cx="0" cy="0"/>
        </a:xfrm>
      </p:grpSpPr>
      <p:pic>
        <p:nvPicPr>
          <p:cNvPr id="3" name="Picture 2" descr="DataInsights-iStock_000022453217Large.jpg"/>
          <p:cNvPicPr>
            <a:picLocks noChangeAspect="1"/>
          </p:cNvPicPr>
          <p:nvPr/>
        </p:nvPicPr>
        <p:blipFill rotWithShape="1">
          <a:blip r:embed="rId2">
            <a:alphaModFix/>
            <a:extLst>
              <a:ext uri="{28A0092B-C50C-407E-A947-70E740481C1C}">
                <a14:useLocalDpi xmlns:a14="http://schemas.microsoft.com/office/drawing/2010/main" val="0"/>
              </a:ext>
            </a:extLst>
          </a:blip>
          <a:srcRect/>
          <a:stretch/>
        </p:blipFill>
        <p:spPr>
          <a:xfrm>
            <a:off x="1" y="0"/>
            <a:ext cx="12221569" cy="6858000"/>
          </a:xfrm>
          <a:prstGeom prst="rect">
            <a:avLst/>
          </a:prstGeom>
        </p:spPr>
      </p:pic>
    </p:spTree>
    <p:extLst>
      <p:ext uri="{BB962C8B-B14F-4D97-AF65-F5344CB8AC3E}">
        <p14:creationId xmlns:p14="http://schemas.microsoft.com/office/powerpoint/2010/main" val="2028804420"/>
      </p:ext>
    </p:extLst>
  </p:cSld>
  <p:clrMapOvr>
    <a:masterClrMapping/>
  </p:clrMapOvr>
  <p:transition spd="med">
    <p:wipe dir="r"/>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cSld name="52pt Title">
    <p:bg>
      <p:bgPr>
        <a:solidFill>
          <a:schemeClr val="bg1"/>
        </a:solidFill>
        <a:effectLst/>
      </p:bgPr>
    </p:bg>
    <p:spTree>
      <p:nvGrpSpPr>
        <p:cNvPr id="1" name=""/>
        <p:cNvGrpSpPr/>
        <p:nvPr/>
      </p:nvGrpSpPr>
      <p:grpSpPr>
        <a:xfrm>
          <a:off x="0" y="0"/>
          <a:ext cx="0" cy="0"/>
          <a:chOff x="0" y="0"/>
          <a:chExt cx="0" cy="0"/>
        </a:xfrm>
      </p:grpSpPr>
      <p:sp>
        <p:nvSpPr>
          <p:cNvPr id="5" name="Title 2"/>
          <p:cNvSpPr>
            <a:spLocks noGrp="1"/>
          </p:cNvSpPr>
          <p:nvPr>
            <p:ph type="title"/>
          </p:nvPr>
        </p:nvSpPr>
        <p:spPr>
          <a:xfrm>
            <a:off x="268927" y="286381"/>
            <a:ext cx="11653523" cy="927940"/>
          </a:xfrm>
          <a:prstGeom prst="rect">
            <a:avLst/>
          </a:prstGeom>
        </p:spPr>
        <p:txBody>
          <a:bodyPr/>
          <a:lstStyle>
            <a:lvl1pPr algn="l">
              <a:defRPr sz="5098">
                <a:solidFill>
                  <a:schemeClr val="tx2"/>
                </a:solidFill>
              </a:defRPr>
            </a:lvl1pPr>
          </a:lstStyle>
          <a:p>
            <a:r>
              <a:rPr lang="en-US"/>
              <a:t>Click to edit Master title style</a:t>
            </a:r>
            <a:endParaRPr lang="en-US" dirty="0"/>
          </a:p>
        </p:txBody>
      </p:sp>
      <p:sp>
        <p:nvSpPr>
          <p:cNvPr id="4" name="Slide Number Placeholder 3"/>
          <p:cNvSpPr>
            <a:spLocks noGrp="1"/>
          </p:cNvSpPr>
          <p:nvPr>
            <p:ph type="sldNum" sz="quarter" idx="11"/>
          </p:nvPr>
        </p:nvSpPr>
        <p:spPr/>
        <p:txBody>
          <a:bodyPr/>
          <a:lstStyle>
            <a:lvl1pPr defTabSz="913505" fontAlgn="base">
              <a:spcBef>
                <a:spcPct val="0"/>
              </a:spcBef>
              <a:spcAft>
                <a:spcPct val="0"/>
              </a:spcAft>
              <a:defRPr>
                <a:solidFill>
                  <a:srgbClr val="002050"/>
                </a:solidFill>
              </a:defRPr>
            </a:lvl1pPr>
          </a:lstStyle>
          <a:p>
            <a:fld id="{4E4C8473-95EA-48C2-917D-84A3AF9AB99B}" type="slidenum">
              <a:rPr lang="en-US" smtClean="0"/>
              <a:t>‹#›</a:t>
            </a:fld>
            <a:endParaRPr lang="en-US" dirty="0"/>
          </a:p>
        </p:txBody>
      </p:sp>
    </p:spTree>
    <p:extLst>
      <p:ext uri="{BB962C8B-B14F-4D97-AF65-F5344CB8AC3E}">
        <p14:creationId xmlns:p14="http://schemas.microsoft.com/office/powerpoint/2010/main" val="3761617211"/>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52pt Title + Subtitl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269240" y="1117577"/>
            <a:ext cx="10816237" cy="563458"/>
          </a:xfrm>
          <a:prstGeom prst="rect">
            <a:avLst/>
          </a:prstGeom>
        </p:spPr>
        <p:txBody>
          <a:bodyPr lIns="192024"/>
          <a:lstStyle>
            <a:lvl1pPr marL="0" indent="0">
              <a:buNone/>
              <a:defRPr lang="en-US" sz="2745" kern="1200" smtClean="0">
                <a:solidFill>
                  <a:schemeClr val="tx2"/>
                </a:solidFill>
                <a:latin typeface="+mj-lt"/>
                <a:ea typeface="+mn-ea"/>
                <a:cs typeface="+mn-cs"/>
              </a:defRPr>
            </a:lvl1pPr>
            <a:lvl2pPr marL="0" indent="0">
              <a:buNone/>
              <a:defRPr lang="en-US" sz="3108" kern="1200" smtClean="0">
                <a:solidFill>
                  <a:schemeClr val="bg1"/>
                </a:solidFill>
                <a:latin typeface="+mj-lt"/>
                <a:ea typeface="+mn-ea"/>
                <a:cs typeface="+mn-cs"/>
              </a:defRPr>
            </a:lvl2pPr>
            <a:lvl3pPr marL="0" indent="0">
              <a:buNone/>
              <a:defRPr lang="en-US" sz="3108" kern="1200" smtClean="0">
                <a:solidFill>
                  <a:schemeClr val="bg1"/>
                </a:solidFill>
                <a:latin typeface="+mj-lt"/>
                <a:ea typeface="+mn-ea"/>
                <a:cs typeface="+mn-cs"/>
              </a:defRPr>
            </a:lvl3pPr>
            <a:lvl4pPr marL="0" indent="0">
              <a:buNone/>
              <a:defRPr lang="en-US" sz="3108" kern="1200" smtClean="0">
                <a:solidFill>
                  <a:schemeClr val="bg1"/>
                </a:solidFill>
                <a:latin typeface="+mj-lt"/>
                <a:ea typeface="+mn-ea"/>
                <a:cs typeface="+mn-cs"/>
              </a:defRPr>
            </a:lvl4pPr>
            <a:lvl5pPr marL="0" indent="0">
              <a:buNone/>
              <a:defRPr lang="en-US" sz="3108" kern="1200">
                <a:solidFill>
                  <a:schemeClr val="bg1"/>
                </a:solidFill>
                <a:latin typeface="+mj-lt"/>
                <a:ea typeface="+mn-ea"/>
                <a:cs typeface="+mn-cs"/>
              </a:defRPr>
            </a:lvl5pPr>
          </a:lstStyle>
          <a:p>
            <a:pPr lvl="0"/>
            <a:r>
              <a:rPr lang="en-US"/>
              <a:t>Click to edit Master text styles</a:t>
            </a:r>
          </a:p>
        </p:txBody>
      </p:sp>
      <p:sp>
        <p:nvSpPr>
          <p:cNvPr id="7" name="Title 2"/>
          <p:cNvSpPr>
            <a:spLocks noGrp="1"/>
          </p:cNvSpPr>
          <p:nvPr>
            <p:ph type="title"/>
          </p:nvPr>
        </p:nvSpPr>
        <p:spPr>
          <a:xfrm>
            <a:off x="268927" y="286381"/>
            <a:ext cx="11653523" cy="927940"/>
          </a:xfrm>
          <a:prstGeom prst="rect">
            <a:avLst/>
          </a:prstGeom>
        </p:spPr>
        <p:txBody>
          <a:bodyPr/>
          <a:lstStyle>
            <a:lvl1pPr algn="l">
              <a:defRPr sz="5098">
                <a:solidFill>
                  <a:schemeClr val="tx2"/>
                </a:solidFill>
              </a:defRPr>
            </a:lvl1pPr>
          </a:lstStyle>
          <a:p>
            <a:r>
              <a:rPr lang="en-US"/>
              <a:t>Click to edit Master title style</a:t>
            </a:r>
            <a:endParaRPr lang="en-US" dirty="0"/>
          </a:p>
        </p:txBody>
      </p:sp>
      <p:sp>
        <p:nvSpPr>
          <p:cNvPr id="5" name="Slide Number Placeholder 3"/>
          <p:cNvSpPr>
            <a:spLocks noGrp="1"/>
          </p:cNvSpPr>
          <p:nvPr>
            <p:ph type="sldNum" sz="quarter" idx="15"/>
          </p:nvPr>
        </p:nvSpPr>
        <p:spPr/>
        <p:txBody>
          <a:bodyPr/>
          <a:lstStyle>
            <a:lvl1pPr defTabSz="913505" fontAlgn="base">
              <a:spcBef>
                <a:spcPct val="0"/>
              </a:spcBef>
              <a:spcAft>
                <a:spcPct val="0"/>
              </a:spcAft>
              <a:defRPr smtClean="0">
                <a:solidFill>
                  <a:srgbClr val="505050"/>
                </a:solidFill>
              </a:defRPr>
            </a:lvl1pPr>
          </a:lstStyle>
          <a:p>
            <a:fld id="{4E4C8473-95EA-48C2-917D-84A3AF9AB99B}" type="slidenum">
              <a:rPr lang="en-US" smtClean="0"/>
              <a:t>‹#›</a:t>
            </a:fld>
            <a:endParaRPr lang="en-US" dirty="0"/>
          </a:p>
        </p:txBody>
      </p:sp>
    </p:spTree>
    <p:extLst>
      <p:ext uri="{BB962C8B-B14F-4D97-AF65-F5344CB8AC3E}">
        <p14:creationId xmlns:p14="http://schemas.microsoft.com/office/powerpoint/2010/main" val="3581483648"/>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lvl1pPr defTabSz="913505" fontAlgn="base">
              <a:spcBef>
                <a:spcPct val="0"/>
              </a:spcBef>
              <a:spcAft>
                <a:spcPct val="0"/>
              </a:spcAft>
              <a:defRPr smtClean="0">
                <a:solidFill>
                  <a:srgbClr val="000000"/>
                </a:solidFill>
              </a:defRPr>
            </a:lvl1pPr>
          </a:lstStyle>
          <a:p>
            <a:fld id="{4E4C8473-95EA-48C2-917D-84A3AF9AB99B}" type="slidenum">
              <a:rPr lang="en-US" smtClean="0"/>
              <a:t>‹#›</a:t>
            </a:fld>
            <a:endParaRPr lang="en-US" dirty="0"/>
          </a:p>
        </p:txBody>
      </p:sp>
    </p:spTree>
    <p:extLst>
      <p:ext uri="{BB962C8B-B14F-4D97-AF65-F5344CB8AC3E}">
        <p14:creationId xmlns:p14="http://schemas.microsoft.com/office/powerpoint/2010/main" val="1441906919"/>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cSld name="4_BLANK">
    <p:spTree>
      <p:nvGrpSpPr>
        <p:cNvPr id="1" name=""/>
        <p:cNvGrpSpPr/>
        <p:nvPr/>
      </p:nvGrpSpPr>
      <p:grpSpPr>
        <a:xfrm>
          <a:off x="0" y="0"/>
          <a:ext cx="0" cy="0"/>
          <a:chOff x="0" y="0"/>
          <a:chExt cx="0" cy="0"/>
        </a:xfrm>
      </p:grpSpPr>
      <p:pic>
        <p:nvPicPr>
          <p:cNvPr id="2" name="Picture 5" descr="stock-photo-22453217-datra insights FPO.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0232" y="0"/>
            <a:ext cx="12212232" cy="6858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 name="Rectangle 2"/>
          <p:cNvSpPr/>
          <p:nvPr/>
        </p:nvSpPr>
        <p:spPr bwMode="auto">
          <a:xfrm rot="16200000">
            <a:off x="4436204" y="-897799"/>
            <a:ext cx="3319595" cy="12192002"/>
          </a:xfrm>
          <a:prstGeom prst="rect">
            <a:avLst/>
          </a:prstGeom>
          <a:gradFill flip="none" rotWithShape="1">
            <a:gsLst>
              <a:gs pos="75000">
                <a:srgbClr val="003963">
                  <a:alpha val="0"/>
                </a:srgbClr>
              </a:gs>
              <a:gs pos="0">
                <a:srgbClr val="002B4A"/>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5720" rIns="0" bIns="45720" anchor="ctr"/>
          <a:lstStyle/>
          <a:p>
            <a:pPr algn="ctr" defTabSz="914102" fontAlgn="base">
              <a:spcBef>
                <a:spcPct val="0"/>
              </a:spcBef>
              <a:spcAft>
                <a:spcPct val="0"/>
              </a:spcAft>
              <a:defRPr/>
            </a:pPr>
            <a:endParaRPr lang="en-US" sz="1961"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84820368"/>
      </p:ext>
    </p:extLst>
  </p:cSld>
  <p:clrMapOvr>
    <a:masterClrMapping/>
  </p:clrMapOvr>
  <p:transition spd="med">
    <p:wipe dir="r"/>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cSld name="Blank Accent Color 2">
    <p:bg>
      <p:bgPr>
        <a:solidFill>
          <a:schemeClr val="accent2"/>
        </a:solidFill>
        <a:effectLst/>
      </p:bgPr>
    </p:bg>
    <p:spTree>
      <p:nvGrpSpPr>
        <p:cNvPr id="1" name=""/>
        <p:cNvGrpSpPr/>
        <p:nvPr/>
      </p:nvGrpSpPr>
      <p:grpSpPr>
        <a:xfrm>
          <a:off x="0" y="0"/>
          <a:ext cx="0" cy="0"/>
          <a:chOff x="0" y="0"/>
          <a:chExt cx="0" cy="0"/>
        </a:xfrm>
      </p:grpSpPr>
      <p:sp>
        <p:nvSpPr>
          <p:cNvPr id="2" name="TextBox 7"/>
          <p:cNvSpPr txBox="1"/>
          <p:nvPr/>
        </p:nvSpPr>
        <p:spPr bwMode="white">
          <a:xfrm>
            <a:off x="4244628"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19306164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5_Red Tile Title">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4" cstate="print">
            <a:extLst>
              <a:ext uri="{28A0092B-C50C-407E-A947-70E740481C1C}">
                <a14:useLocalDpi xmlns:a14="http://schemas.microsoft.com/office/drawing/2010/main" val="0"/>
              </a:ext>
            </a:extLst>
          </a:blip>
          <a:srcRect b="16523"/>
          <a:stretch/>
        </p:blipFill>
        <p:spPr>
          <a:xfrm>
            <a:off x="0" y="-27709"/>
            <a:ext cx="12382500" cy="6885709"/>
          </a:xfrm>
          <a:prstGeom prst="rect">
            <a:avLst/>
          </a:prstGeom>
        </p:spPr>
      </p:pic>
      <p:graphicFrame>
        <p:nvGraphicFramePr>
          <p:cNvPr id="4" name="Object 3"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2050" name="think-cell Slide" r:id="rId5" imgW="270" imgH="270" progId="TCLayout.ActiveDocument.1">
                  <p:embed/>
                </p:oleObj>
              </mc:Choice>
              <mc:Fallback>
                <p:oleObj name="think-cell Slide" r:id="rId5" imgW="270" imgH="270" progId="TCLayout.ActiveDocument.1">
                  <p:embed/>
                  <p:pic>
                    <p:nvPicPr>
                      <p:cNvPr id="4" name="Object 3" hidden="1"/>
                      <p:cNvPicPr/>
                      <p:nvPr/>
                    </p:nvPicPr>
                    <p:blipFill>
                      <a:blip r:embed="rId6"/>
                      <a:stretch>
                        <a:fillRect/>
                      </a:stretch>
                    </p:blipFill>
                    <p:spPr>
                      <a:xfrm>
                        <a:off x="1557" y="1558"/>
                        <a:ext cx="1556" cy="1556"/>
                      </a:xfrm>
                      <a:prstGeom prst="rect">
                        <a:avLst/>
                      </a:prstGeom>
                    </p:spPr>
                  </p:pic>
                </p:oleObj>
              </mc:Fallback>
            </mc:AlternateContent>
          </a:graphicData>
        </a:graphic>
      </p:graphicFrame>
      <p:sp>
        <p:nvSpPr>
          <p:cNvPr id="11" name="Rectangle 10"/>
          <p:cNvSpPr/>
          <p:nvPr/>
        </p:nvSpPr>
        <p:spPr>
          <a:xfrm>
            <a:off x="410561" y="221672"/>
            <a:ext cx="6233021" cy="3404174"/>
          </a:xfrm>
          <a:prstGeom prst="rect">
            <a:avLst/>
          </a:prstGeom>
          <a:solidFill>
            <a:srgbClr val="F2C812">
              <a:alpha val="83000"/>
            </a:srgbClr>
          </a:solidFill>
          <a:ln w="25400" cap="flat" cmpd="sng" algn="ctr">
            <a:noFill/>
            <a:prstDash val="solid"/>
          </a:ln>
          <a:effectLst/>
        </p:spPr>
        <p:txBody>
          <a:bodyPr rtlCol="0" anchor="ctr"/>
          <a:lstStyle/>
          <a:p>
            <a:pPr algn="ctr">
              <a:defRPr/>
            </a:pPr>
            <a:endParaRPr lang="en-US" kern="0" dirty="0">
              <a:gradFill>
                <a:gsLst>
                  <a:gs pos="93162">
                    <a:srgbClr val="505050">
                      <a:lumMod val="50000"/>
                    </a:srgbClr>
                  </a:gs>
                  <a:gs pos="68000">
                    <a:srgbClr val="505050">
                      <a:lumMod val="50000"/>
                    </a:srgbClr>
                  </a:gs>
                </a:gsLst>
                <a:lin ang="5400000" scaled="0"/>
              </a:gradFill>
            </a:endParaRPr>
          </a:p>
        </p:txBody>
      </p:sp>
      <p:sp>
        <p:nvSpPr>
          <p:cNvPr id="12" name="TextBox 11"/>
          <p:cNvSpPr txBox="1"/>
          <p:nvPr/>
        </p:nvSpPr>
        <p:spPr>
          <a:xfrm>
            <a:off x="410561" y="337271"/>
            <a:ext cx="6418924" cy="1834348"/>
          </a:xfrm>
          <a:prstGeom prst="rect">
            <a:avLst/>
          </a:prstGeom>
          <a:noFill/>
        </p:spPr>
        <p:txBody>
          <a:bodyPr wrap="square" lIns="228600" tIns="91440" rIns="228600" bIns="91440" rtlCol="0">
            <a:spAutoFit/>
          </a:bodyPr>
          <a:lstStyle/>
          <a:p>
            <a:pPr defTabSz="914099" fontAlgn="base">
              <a:lnSpc>
                <a:spcPct val="90000"/>
              </a:lnSpc>
              <a:spcAft>
                <a:spcPts val="1200"/>
              </a:spcAft>
            </a:pPr>
            <a:r>
              <a:rPr lang="en-US" sz="3600" baseline="0" dirty="0">
                <a:gradFill>
                  <a:gsLst>
                    <a:gs pos="93162">
                      <a:srgbClr val="505050">
                        <a:lumMod val="50000"/>
                      </a:srgbClr>
                    </a:gs>
                    <a:gs pos="68000">
                      <a:srgbClr val="505050">
                        <a:lumMod val="50000"/>
                      </a:srgbClr>
                    </a:gs>
                  </a:gsLst>
                  <a:lin ang="5400000" scaled="0"/>
                </a:gradFill>
                <a:latin typeface="Segoe UI Semibold" panose="020B0702040204020203" pitchFamily="34" charset="0"/>
                <a:cs typeface="Segoe UI Semibold" panose="020B0702040204020203" pitchFamily="34" charset="0"/>
              </a:rPr>
              <a:t>Power BI</a:t>
            </a:r>
          </a:p>
          <a:p>
            <a:pPr defTabSz="914099" fontAlgn="base">
              <a:lnSpc>
                <a:spcPct val="90000"/>
              </a:lnSpc>
              <a:spcAft>
                <a:spcPts val="1200"/>
              </a:spcAft>
            </a:pPr>
            <a:r>
              <a:rPr lang="en-US" sz="3600" baseline="0" dirty="0">
                <a:gradFill>
                  <a:gsLst>
                    <a:gs pos="93162">
                      <a:srgbClr val="505050">
                        <a:lumMod val="50000"/>
                      </a:srgbClr>
                    </a:gs>
                    <a:gs pos="68000">
                      <a:srgbClr val="505050">
                        <a:lumMod val="50000"/>
                      </a:srgbClr>
                    </a:gs>
                  </a:gsLst>
                  <a:lin ang="5400000" scaled="0"/>
                </a:gradFill>
                <a:latin typeface="Segoe UI Semibold" panose="020B0702040204020203" pitchFamily="34" charset="0"/>
                <a:cs typeface="Segoe UI Semibold" panose="020B0702040204020203" pitchFamily="34" charset="0"/>
              </a:rPr>
              <a:t>Level 200 – Shape Your Data into a Data Model</a:t>
            </a:r>
            <a:endParaRPr lang="en-US" sz="3600" dirty="0">
              <a:gradFill>
                <a:gsLst>
                  <a:gs pos="93162">
                    <a:srgbClr val="505050">
                      <a:lumMod val="50000"/>
                    </a:srgbClr>
                  </a:gs>
                  <a:gs pos="68000">
                    <a:srgbClr val="505050">
                      <a:lumMod val="50000"/>
                    </a:srgbClr>
                  </a:gs>
                </a:gsLst>
                <a:lin ang="5400000" scaled="0"/>
              </a:gradFill>
              <a:latin typeface="Segoe UI Semibold" panose="020B0702040204020203" pitchFamily="34" charset="0"/>
              <a:cs typeface="Segoe UI Semibold" panose="020B0702040204020203" pitchFamily="34" charset="0"/>
            </a:endParaRPr>
          </a:p>
        </p:txBody>
      </p:sp>
      <p:sp>
        <p:nvSpPr>
          <p:cNvPr id="3" name="Subtitle 2"/>
          <p:cNvSpPr>
            <a:spLocks noGrp="1"/>
          </p:cNvSpPr>
          <p:nvPr userDrawn="1">
            <p:ph type="subTitle" idx="1"/>
          </p:nvPr>
        </p:nvSpPr>
        <p:spPr>
          <a:xfrm>
            <a:off x="495208" y="2220900"/>
            <a:ext cx="6063726" cy="994420"/>
          </a:xfrm>
          <a:prstGeom prst="rect">
            <a:avLst/>
          </a:prstGeom>
        </p:spPr>
        <p:txBody>
          <a:bodyPr lIns="182880" tIns="146304" rIns="182880" bIns="146304"/>
          <a:lstStyle>
            <a:lvl1pPr marL="0" indent="0" algn="l">
              <a:lnSpc>
                <a:spcPct val="90000"/>
              </a:lnSpc>
              <a:buNone/>
              <a:defRPr sz="2157" baseline="0">
                <a:solidFill>
                  <a:schemeClr val="tx1"/>
                </a:solidFill>
                <a:latin typeface="+mn-lt"/>
              </a:defRPr>
            </a:lvl1pPr>
            <a:lvl2pPr marL="448193" indent="0" algn="ctr">
              <a:buNone/>
              <a:defRPr>
                <a:solidFill>
                  <a:schemeClr val="tx1">
                    <a:tint val="75000"/>
                  </a:schemeClr>
                </a:solidFill>
              </a:defRPr>
            </a:lvl2pPr>
            <a:lvl3pPr marL="896386" indent="0" algn="ctr">
              <a:buNone/>
              <a:defRPr>
                <a:solidFill>
                  <a:schemeClr val="tx1">
                    <a:tint val="75000"/>
                  </a:schemeClr>
                </a:solidFill>
              </a:defRPr>
            </a:lvl3pPr>
            <a:lvl4pPr marL="1344579" indent="0" algn="ctr">
              <a:buNone/>
              <a:defRPr>
                <a:solidFill>
                  <a:schemeClr val="tx1">
                    <a:tint val="75000"/>
                  </a:schemeClr>
                </a:solidFill>
              </a:defRPr>
            </a:lvl4pPr>
            <a:lvl5pPr marL="1792773" indent="0" algn="ctr">
              <a:buNone/>
              <a:defRPr>
                <a:solidFill>
                  <a:schemeClr val="tx1">
                    <a:tint val="75000"/>
                  </a:schemeClr>
                </a:solidFill>
              </a:defRPr>
            </a:lvl5pPr>
            <a:lvl6pPr marL="2240966" indent="0" algn="ctr">
              <a:buNone/>
              <a:defRPr>
                <a:solidFill>
                  <a:schemeClr val="tx1">
                    <a:tint val="75000"/>
                  </a:schemeClr>
                </a:solidFill>
              </a:defRPr>
            </a:lvl6pPr>
            <a:lvl7pPr marL="2689159" indent="0" algn="ctr">
              <a:buNone/>
              <a:defRPr>
                <a:solidFill>
                  <a:schemeClr val="tx1">
                    <a:tint val="75000"/>
                  </a:schemeClr>
                </a:solidFill>
              </a:defRPr>
            </a:lvl7pPr>
            <a:lvl8pPr marL="3137352" indent="0" algn="ctr">
              <a:buNone/>
              <a:defRPr>
                <a:solidFill>
                  <a:schemeClr val="tx1">
                    <a:tint val="75000"/>
                  </a:schemeClr>
                </a:solidFill>
              </a:defRPr>
            </a:lvl8pPr>
            <a:lvl9pPr marL="3585545" indent="0" algn="ctr">
              <a:buNone/>
              <a:defRPr>
                <a:solidFill>
                  <a:schemeClr val="tx1">
                    <a:tint val="75000"/>
                  </a:schemeClr>
                </a:solidFill>
              </a:defRPr>
            </a:lvl9pPr>
          </a:lstStyle>
          <a:p>
            <a:endParaRPr lang="en-US" dirty="0"/>
          </a:p>
        </p:txBody>
      </p:sp>
    </p:spTree>
    <p:extLst>
      <p:ext uri="{BB962C8B-B14F-4D97-AF65-F5344CB8AC3E}">
        <p14:creationId xmlns:p14="http://schemas.microsoft.com/office/powerpoint/2010/main" val="7858541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Walkin No tile">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0" y="2"/>
            <a:ext cx="12190264" cy="6857996"/>
          </a:xfrm>
          <a:prstGeom prst="rect">
            <a:avLst/>
          </a:prstGeom>
        </p:spPr>
      </p:pic>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239" y="2104753"/>
            <a:ext cx="6276530" cy="875413"/>
          </a:xfrm>
          <a:noFill/>
        </p:spPr>
        <p:txBody>
          <a:bodyPr lIns="146304" tIns="91440" rIns="146304" bIns="91440" anchor="t" anchorCtr="0"/>
          <a:lstStyle>
            <a:lvl1pPr>
              <a:defRPr sz="5293" spc="-98" baseline="0">
                <a:gradFill>
                  <a:gsLst>
                    <a:gs pos="84066">
                      <a:srgbClr val="000000"/>
                    </a:gs>
                    <a:gs pos="57576">
                      <a:srgbClr val="000000"/>
                    </a:gs>
                  </a:gsLst>
                  <a:lin ang="5400000" scaled="0"/>
                </a:gradFill>
              </a:defRPr>
            </a:lvl1pPr>
          </a:lstStyle>
          <a:p>
            <a:r>
              <a:rPr lang="en-US" dirty="0"/>
              <a:t>Event name here</a:t>
            </a:r>
          </a:p>
        </p:txBody>
      </p:sp>
      <p:sp>
        <p:nvSpPr>
          <p:cNvPr id="3" name="Text Placeholder 2"/>
          <p:cNvSpPr>
            <a:spLocks noGrp="1"/>
          </p:cNvSpPr>
          <p:nvPr>
            <p:ph type="body" sz="quarter" idx="14" hasCustomPrompt="1"/>
          </p:nvPr>
        </p:nvSpPr>
        <p:spPr bwMode="auto">
          <a:xfrm>
            <a:off x="269239" y="3007117"/>
            <a:ext cx="6276530" cy="1677043"/>
          </a:xfrm>
        </p:spPr>
        <p:txBody>
          <a:bodyPr tIns="109728" bIns="109728">
            <a:noAutofit/>
          </a:bodyPr>
          <a:lstStyle>
            <a:lvl1pPr marL="0" indent="0">
              <a:spcBef>
                <a:spcPts val="0"/>
              </a:spcBef>
              <a:buNone/>
              <a:defRPr sz="2353" baseline="0">
                <a:gradFill>
                  <a:gsLst>
                    <a:gs pos="84066">
                      <a:srgbClr val="000000"/>
                    </a:gs>
                    <a:gs pos="57576">
                      <a:srgbClr val="000000"/>
                    </a:gs>
                  </a:gsLst>
                  <a:lin ang="5400000" scaled="0"/>
                </a:gradFill>
                <a:latin typeface="+mn-lt"/>
              </a:defRPr>
            </a:lvl1pPr>
          </a:lstStyle>
          <a:p>
            <a:pPr lvl="0"/>
            <a:r>
              <a:rPr lang="en-US" dirty="0"/>
              <a:t>City | Date</a:t>
            </a:r>
          </a:p>
        </p:txBody>
      </p:sp>
      <p:pic>
        <p:nvPicPr>
          <p:cNvPr id="8" name="Picture 7"/>
          <p:cNvPicPr>
            <a:picLocks noChangeAspect="1"/>
          </p:cNvPicPr>
          <p:nvPr userDrawn="1"/>
        </p:nvPicPr>
        <p:blipFill>
          <a:blip r:embed="rId3"/>
          <a:stretch>
            <a:fillRect/>
          </a:stretch>
        </p:blipFill>
        <p:spPr>
          <a:xfrm>
            <a:off x="448586" y="6121376"/>
            <a:ext cx="1254995" cy="269134"/>
          </a:xfrm>
          <a:prstGeom prst="rect">
            <a:avLst/>
          </a:prstGeom>
        </p:spPr>
      </p:pic>
      <p:sp>
        <p:nvSpPr>
          <p:cNvPr id="7" name="Rectangle 6">
            <a:extLst>
              <a:ext uri="{FF2B5EF4-FFF2-40B4-BE49-F238E27FC236}">
                <a16:creationId xmlns:a16="http://schemas.microsoft.com/office/drawing/2014/main" id="{D805A51E-6D24-493A-8425-46CEBFB31011}"/>
              </a:ext>
            </a:extLst>
          </p:cNvPr>
          <p:cNvSpPr/>
          <p:nvPr userDrawn="1"/>
        </p:nvSpPr>
        <p:spPr>
          <a:xfrm>
            <a:off x="3996796" y="6488668"/>
            <a:ext cx="4040145" cy="369332"/>
          </a:xfrm>
          <a:prstGeom prst="rect">
            <a:avLst/>
          </a:prstGeom>
        </p:spPr>
        <p:txBody>
          <a:bodyPr wrap="none">
            <a:spAutoFit/>
          </a:bodyPr>
          <a:lstStyle/>
          <a:p>
            <a:pPr marL="0" marR="0">
              <a:spcBef>
                <a:spcPts val="0"/>
              </a:spcBef>
              <a:spcAft>
                <a:spcPts val="0"/>
              </a:spcAft>
            </a:pPr>
            <a:r>
              <a:rPr lang="en-US" sz="1800" dirty="0">
                <a:solidFill>
                  <a:srgbClr val="1A1A1A"/>
                </a:solidFill>
                <a:effectLst/>
                <a:latin typeface="Segoe UI" panose="020B0502040204020203" pitchFamily="34" charset="0"/>
                <a:ea typeface="Calibri" panose="020F0502020204030204" pitchFamily="34" charset="0"/>
              </a:rPr>
              <a:t>© 2017 Microsoft. All rights reserved. </a:t>
            </a:r>
            <a:endParaRPr lang="en-US" sz="1600" dirty="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36692073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Walkin No tile">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flipH="1">
            <a:off x="0" y="2"/>
            <a:ext cx="12190264" cy="6857996"/>
          </a:xfrm>
          <a:prstGeom prst="rect">
            <a:avLst/>
          </a:prstGeom>
        </p:spPr>
      </p:pic>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239" y="2104753"/>
            <a:ext cx="6276530" cy="875413"/>
          </a:xfrm>
          <a:noFill/>
        </p:spPr>
        <p:txBody>
          <a:bodyPr lIns="146304" tIns="91440" rIns="146304" bIns="91440" anchor="t" anchorCtr="0"/>
          <a:lstStyle>
            <a:lvl1pPr>
              <a:defRPr sz="5293" spc="-98" baseline="0">
                <a:gradFill>
                  <a:gsLst>
                    <a:gs pos="84066">
                      <a:srgbClr val="000000"/>
                    </a:gs>
                    <a:gs pos="57576">
                      <a:srgbClr val="000000"/>
                    </a:gs>
                  </a:gsLst>
                  <a:lin ang="5400000" scaled="0"/>
                </a:gradFill>
              </a:defRPr>
            </a:lvl1pPr>
          </a:lstStyle>
          <a:p>
            <a:r>
              <a:rPr lang="en-US" dirty="0"/>
              <a:t>Event name here</a:t>
            </a:r>
          </a:p>
        </p:txBody>
      </p:sp>
      <p:sp>
        <p:nvSpPr>
          <p:cNvPr id="3" name="Text Placeholder 2"/>
          <p:cNvSpPr>
            <a:spLocks noGrp="1"/>
          </p:cNvSpPr>
          <p:nvPr>
            <p:ph type="body" sz="quarter" idx="14" hasCustomPrompt="1"/>
          </p:nvPr>
        </p:nvSpPr>
        <p:spPr bwMode="auto">
          <a:xfrm>
            <a:off x="269239" y="3007117"/>
            <a:ext cx="6276530" cy="1677043"/>
          </a:xfrm>
        </p:spPr>
        <p:txBody>
          <a:bodyPr tIns="109728" bIns="109728">
            <a:noAutofit/>
          </a:bodyPr>
          <a:lstStyle>
            <a:lvl1pPr marL="0" indent="0">
              <a:spcBef>
                <a:spcPts val="0"/>
              </a:spcBef>
              <a:buNone/>
              <a:defRPr sz="2353" baseline="0">
                <a:gradFill>
                  <a:gsLst>
                    <a:gs pos="84066">
                      <a:srgbClr val="000000"/>
                    </a:gs>
                    <a:gs pos="57576">
                      <a:srgbClr val="000000"/>
                    </a:gs>
                  </a:gsLst>
                  <a:lin ang="5400000" scaled="0"/>
                </a:gradFill>
                <a:latin typeface="+mn-lt"/>
              </a:defRPr>
            </a:lvl1pPr>
          </a:lstStyle>
          <a:p>
            <a:pPr lvl="0"/>
            <a:r>
              <a:rPr lang="en-US" dirty="0"/>
              <a:t>City | Date</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48586" y="6121376"/>
            <a:ext cx="1254995" cy="269134"/>
          </a:xfrm>
          <a:prstGeom prst="rect">
            <a:avLst/>
          </a:prstGeom>
        </p:spPr>
      </p:pic>
    </p:spTree>
    <p:extLst>
      <p:ext uri="{BB962C8B-B14F-4D97-AF65-F5344CB8AC3E}">
        <p14:creationId xmlns:p14="http://schemas.microsoft.com/office/powerpoint/2010/main" val="2712530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flipH="1">
            <a:off x="0" y="2"/>
            <a:ext cx="12190264" cy="6857996"/>
          </a:xfrm>
          <a:prstGeom prst="rect">
            <a:avLst/>
          </a:prstGeom>
        </p:spPr>
      </p:pic>
      <p:sp>
        <p:nvSpPr>
          <p:cNvPr id="2" name="Rectangle 1"/>
          <p:cNvSpPr/>
          <p:nvPr userDrawn="1"/>
        </p:nvSpPr>
        <p:spPr bwMode="auto">
          <a:xfrm>
            <a:off x="269239" y="2077800"/>
            <a:ext cx="6274974" cy="2696029"/>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77814"/>
            <a:ext cx="6276530" cy="1978764"/>
          </a:xfrm>
          <a:noFill/>
        </p:spPr>
        <p:txBody>
          <a:bodyPr lIns="146304" tIns="91440" rIns="146304" bIns="91440" anchor="t" anchorCtr="0"/>
          <a:lstStyle>
            <a:lvl1pPr>
              <a:defRPr sz="5293" spc="-98" baseline="0">
                <a:gradFill>
                  <a:gsLst>
                    <a:gs pos="57576">
                      <a:srgbClr val="FFFFFF"/>
                    </a:gs>
                    <a:gs pos="35000">
                      <a:srgbClr val="FFFFFF"/>
                    </a:gs>
                  </a:gsLst>
                  <a:lin ang="5400000" scaled="0"/>
                </a:gradFill>
              </a:defRPr>
            </a:lvl1pPr>
          </a:lstStyle>
          <a:p>
            <a:r>
              <a:rPr lang="en-US" dirty="0"/>
              <a:t>Event name here</a:t>
            </a:r>
          </a:p>
        </p:txBody>
      </p:sp>
      <p:sp>
        <p:nvSpPr>
          <p:cNvPr id="3" name="Text Placeholder 2"/>
          <p:cNvSpPr>
            <a:spLocks noGrp="1"/>
          </p:cNvSpPr>
          <p:nvPr>
            <p:ph type="body" sz="quarter" idx="14" hasCustomPrompt="1"/>
          </p:nvPr>
        </p:nvSpPr>
        <p:spPr bwMode="auto">
          <a:xfrm>
            <a:off x="267683" y="4056579"/>
            <a:ext cx="6276530" cy="717249"/>
          </a:xfrm>
        </p:spPr>
        <p:txBody>
          <a:bodyPr tIns="109728" bIns="109728">
            <a:noAutofit/>
          </a:bodyPr>
          <a:lstStyle>
            <a:lvl1pPr marL="0" indent="0">
              <a:spcBef>
                <a:spcPts val="0"/>
              </a:spcBef>
              <a:buNone/>
              <a:defRPr sz="2353">
                <a:gradFill>
                  <a:gsLst>
                    <a:gs pos="57576">
                      <a:srgbClr val="FFFFFF"/>
                    </a:gs>
                    <a:gs pos="35000">
                      <a:srgbClr val="FFFFFF"/>
                    </a:gs>
                  </a:gsLst>
                  <a:lin ang="5400000" scaled="0"/>
                </a:gradFill>
                <a:latin typeface="+mn-lt"/>
              </a:defRPr>
            </a:lvl1pPr>
          </a:lstStyle>
          <a:p>
            <a:pPr lvl="0"/>
            <a:r>
              <a:rPr lang="en-US" dirty="0"/>
              <a:t>City | Date</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48586" y="6121376"/>
            <a:ext cx="1254995" cy="269134"/>
          </a:xfrm>
          <a:prstGeom prst="rect">
            <a:avLst/>
          </a:prstGeom>
        </p:spPr>
      </p:pic>
    </p:spTree>
    <p:extLst>
      <p:ext uri="{BB962C8B-B14F-4D97-AF65-F5344CB8AC3E}">
        <p14:creationId xmlns:p14="http://schemas.microsoft.com/office/powerpoint/2010/main" val="3782468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1_Title Slide Photo_Option">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flipH="1">
            <a:off x="0" y="2"/>
            <a:ext cx="12190264" cy="6857996"/>
          </a:xfrm>
          <a:prstGeom prst="rect">
            <a:avLst/>
          </a:prstGeom>
        </p:spPr>
      </p:pic>
      <p:sp>
        <p:nvSpPr>
          <p:cNvPr id="2" name="Rectangle 1"/>
          <p:cNvSpPr/>
          <p:nvPr userDrawn="1"/>
        </p:nvSpPr>
        <p:spPr bwMode="auto">
          <a:xfrm>
            <a:off x="269239" y="2077801"/>
            <a:ext cx="6274974" cy="359258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77814"/>
            <a:ext cx="6276530" cy="1793104"/>
          </a:xfrm>
          <a:noFill/>
        </p:spPr>
        <p:txBody>
          <a:bodyPr lIns="146304" tIns="91440" rIns="146304" bIns="91440" anchor="t" anchorCtr="0"/>
          <a:lstStyle>
            <a:lvl1pPr>
              <a:defRPr sz="5293" spc="-98"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877276"/>
            <a:ext cx="6276530" cy="1793104"/>
          </a:xfrm>
        </p:spPr>
        <p:txBody>
          <a:bodyPr tIns="109728" bIns="109728">
            <a:noAutofit/>
          </a:bodyPr>
          <a:lstStyle>
            <a:lvl1pPr marL="0" indent="0">
              <a:spcBef>
                <a:spcPts val="0"/>
              </a:spcBef>
              <a:buNone/>
              <a:defRPr sz="3136">
                <a:gradFill>
                  <a:gsLst>
                    <a:gs pos="57576">
                      <a:srgbClr val="FFFFFF"/>
                    </a:gs>
                    <a:gs pos="35000">
                      <a:srgbClr val="FFFFFF"/>
                    </a:gs>
                  </a:gsLst>
                  <a:lin ang="5400000" scaled="0"/>
                </a:gradFill>
              </a:defRPr>
            </a:lvl1pPr>
          </a:lstStyle>
          <a:p>
            <a:pPr lvl="0"/>
            <a:r>
              <a:rPr lang="en-US" dirty="0"/>
              <a:t>Speaker Name</a:t>
            </a: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48586" y="6121376"/>
            <a:ext cx="1254995" cy="269134"/>
          </a:xfrm>
          <a:prstGeom prst="rect">
            <a:avLst/>
          </a:prstGeom>
        </p:spPr>
      </p:pic>
    </p:spTree>
    <p:extLst>
      <p:ext uri="{BB962C8B-B14F-4D97-AF65-F5344CB8AC3E}">
        <p14:creationId xmlns:p14="http://schemas.microsoft.com/office/powerpoint/2010/main" val="30297292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3" spc="-98"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878574"/>
            <a:ext cx="7171337"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239304" y="5853250"/>
            <a:ext cx="1956016" cy="719610"/>
          </a:xfrm>
          <a:prstGeom prst="rect">
            <a:avLst/>
          </a:prstGeom>
        </p:spPr>
      </p:pic>
    </p:spTree>
    <p:extLst>
      <p:ext uri="{BB962C8B-B14F-4D97-AF65-F5344CB8AC3E}">
        <p14:creationId xmlns:p14="http://schemas.microsoft.com/office/powerpoint/2010/main" val="145464997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17731713"/>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64669435"/>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8029821"/>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46511408"/>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51551443"/>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40228749"/>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65.xml"/><Relationship Id="rId13" Type="http://schemas.openxmlformats.org/officeDocument/2006/relationships/theme" Target="../theme/theme10.xml"/><Relationship Id="rId3" Type="http://schemas.openxmlformats.org/officeDocument/2006/relationships/slideLayout" Target="../slideLayouts/slideLayout160.xml"/><Relationship Id="rId7" Type="http://schemas.openxmlformats.org/officeDocument/2006/relationships/slideLayout" Target="../slideLayouts/slideLayout164.xml"/><Relationship Id="rId12" Type="http://schemas.openxmlformats.org/officeDocument/2006/relationships/slideLayout" Target="../slideLayouts/slideLayout169.xml"/><Relationship Id="rId2" Type="http://schemas.openxmlformats.org/officeDocument/2006/relationships/slideLayout" Target="../slideLayouts/slideLayout159.xml"/><Relationship Id="rId1" Type="http://schemas.openxmlformats.org/officeDocument/2006/relationships/slideLayout" Target="../slideLayouts/slideLayout158.xml"/><Relationship Id="rId6" Type="http://schemas.openxmlformats.org/officeDocument/2006/relationships/slideLayout" Target="../slideLayouts/slideLayout163.xml"/><Relationship Id="rId11" Type="http://schemas.openxmlformats.org/officeDocument/2006/relationships/slideLayout" Target="../slideLayouts/slideLayout168.xml"/><Relationship Id="rId5" Type="http://schemas.openxmlformats.org/officeDocument/2006/relationships/slideLayout" Target="../slideLayouts/slideLayout162.xml"/><Relationship Id="rId10" Type="http://schemas.openxmlformats.org/officeDocument/2006/relationships/slideLayout" Target="../slideLayouts/slideLayout167.xml"/><Relationship Id="rId4" Type="http://schemas.openxmlformats.org/officeDocument/2006/relationships/slideLayout" Target="../slideLayouts/slideLayout161.xml"/><Relationship Id="rId9" Type="http://schemas.openxmlformats.org/officeDocument/2006/relationships/slideLayout" Target="../slideLayouts/slideLayout166.xml"/><Relationship Id="rId14" Type="http://schemas.openxmlformats.org/officeDocument/2006/relationships/image" Target="../media/image19.png"/></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1.xml"/><Relationship Id="rId18" Type="http://schemas.openxmlformats.org/officeDocument/2006/relationships/slideLayout" Target="../slideLayouts/slideLayout26.xml"/><Relationship Id="rId26" Type="http://schemas.openxmlformats.org/officeDocument/2006/relationships/slideLayout" Target="../slideLayouts/slideLayout34.xml"/><Relationship Id="rId3" Type="http://schemas.openxmlformats.org/officeDocument/2006/relationships/slideLayout" Target="../slideLayouts/slideLayout11.xml"/><Relationship Id="rId21" Type="http://schemas.openxmlformats.org/officeDocument/2006/relationships/slideLayout" Target="../slideLayouts/slideLayout29.xml"/><Relationship Id="rId7" Type="http://schemas.openxmlformats.org/officeDocument/2006/relationships/slideLayout" Target="../slideLayouts/slideLayout15.xml"/><Relationship Id="rId12" Type="http://schemas.openxmlformats.org/officeDocument/2006/relationships/slideLayout" Target="../slideLayouts/slideLayout20.xml"/><Relationship Id="rId17" Type="http://schemas.openxmlformats.org/officeDocument/2006/relationships/slideLayout" Target="../slideLayouts/slideLayout25.xml"/><Relationship Id="rId25" Type="http://schemas.openxmlformats.org/officeDocument/2006/relationships/slideLayout" Target="../slideLayouts/slideLayout33.xml"/><Relationship Id="rId33" Type="http://schemas.openxmlformats.org/officeDocument/2006/relationships/image" Target="../media/image1.png"/><Relationship Id="rId2" Type="http://schemas.openxmlformats.org/officeDocument/2006/relationships/slideLayout" Target="../slideLayouts/slideLayout10.xml"/><Relationship Id="rId16" Type="http://schemas.openxmlformats.org/officeDocument/2006/relationships/slideLayout" Target="../slideLayouts/slideLayout24.xml"/><Relationship Id="rId20" Type="http://schemas.openxmlformats.org/officeDocument/2006/relationships/slideLayout" Target="../slideLayouts/slideLayout28.xml"/><Relationship Id="rId29" Type="http://schemas.openxmlformats.org/officeDocument/2006/relationships/slideLayout" Target="../slideLayouts/slideLayout37.xml"/><Relationship Id="rId1" Type="http://schemas.openxmlformats.org/officeDocument/2006/relationships/slideLayout" Target="../slideLayouts/slideLayout9.xml"/><Relationship Id="rId6" Type="http://schemas.openxmlformats.org/officeDocument/2006/relationships/slideLayout" Target="../slideLayouts/slideLayout14.xml"/><Relationship Id="rId11" Type="http://schemas.openxmlformats.org/officeDocument/2006/relationships/slideLayout" Target="../slideLayouts/slideLayout19.xml"/><Relationship Id="rId24" Type="http://schemas.openxmlformats.org/officeDocument/2006/relationships/slideLayout" Target="../slideLayouts/slideLayout32.xml"/><Relationship Id="rId32" Type="http://schemas.openxmlformats.org/officeDocument/2006/relationships/theme" Target="../theme/theme2.xml"/><Relationship Id="rId5" Type="http://schemas.openxmlformats.org/officeDocument/2006/relationships/slideLayout" Target="../slideLayouts/slideLayout13.xml"/><Relationship Id="rId15" Type="http://schemas.openxmlformats.org/officeDocument/2006/relationships/slideLayout" Target="../slideLayouts/slideLayout23.xml"/><Relationship Id="rId23" Type="http://schemas.openxmlformats.org/officeDocument/2006/relationships/slideLayout" Target="../slideLayouts/slideLayout31.xml"/><Relationship Id="rId28" Type="http://schemas.openxmlformats.org/officeDocument/2006/relationships/slideLayout" Target="../slideLayouts/slideLayout36.xml"/><Relationship Id="rId10" Type="http://schemas.openxmlformats.org/officeDocument/2006/relationships/slideLayout" Target="../slideLayouts/slideLayout18.xml"/><Relationship Id="rId19" Type="http://schemas.openxmlformats.org/officeDocument/2006/relationships/slideLayout" Target="../slideLayouts/slideLayout27.xml"/><Relationship Id="rId31" Type="http://schemas.openxmlformats.org/officeDocument/2006/relationships/slideLayout" Target="../slideLayouts/slideLayout39.xml"/><Relationship Id="rId4" Type="http://schemas.openxmlformats.org/officeDocument/2006/relationships/slideLayout" Target="../slideLayouts/slideLayout12.xml"/><Relationship Id="rId9" Type="http://schemas.openxmlformats.org/officeDocument/2006/relationships/slideLayout" Target="../slideLayouts/slideLayout17.xml"/><Relationship Id="rId14" Type="http://schemas.openxmlformats.org/officeDocument/2006/relationships/slideLayout" Target="../slideLayouts/slideLayout22.xml"/><Relationship Id="rId22" Type="http://schemas.openxmlformats.org/officeDocument/2006/relationships/slideLayout" Target="../slideLayouts/slideLayout30.xml"/><Relationship Id="rId27" Type="http://schemas.openxmlformats.org/officeDocument/2006/relationships/slideLayout" Target="../slideLayouts/slideLayout35.xml"/><Relationship Id="rId30" Type="http://schemas.openxmlformats.org/officeDocument/2006/relationships/slideLayout" Target="../slideLayouts/slideLayout38.xml"/><Relationship Id="rId8" Type="http://schemas.openxmlformats.org/officeDocument/2006/relationships/slideLayout" Target="../slideLayouts/slideLayout1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7.xml"/><Relationship Id="rId13" Type="http://schemas.openxmlformats.org/officeDocument/2006/relationships/image" Target="../media/image1.png"/><Relationship Id="rId3" Type="http://schemas.openxmlformats.org/officeDocument/2006/relationships/slideLayout" Target="../slideLayouts/slideLayout42.xml"/><Relationship Id="rId7" Type="http://schemas.openxmlformats.org/officeDocument/2006/relationships/slideLayout" Target="../slideLayouts/slideLayout46.xml"/><Relationship Id="rId12" Type="http://schemas.openxmlformats.org/officeDocument/2006/relationships/theme" Target="../theme/theme3.xml"/><Relationship Id="rId2" Type="http://schemas.openxmlformats.org/officeDocument/2006/relationships/slideLayout" Target="../slideLayouts/slideLayout41.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5" Type="http://schemas.openxmlformats.org/officeDocument/2006/relationships/slideLayout" Target="../slideLayouts/slideLayout44.xml"/><Relationship Id="rId10" Type="http://schemas.openxmlformats.org/officeDocument/2006/relationships/slideLayout" Target="../slideLayouts/slideLayout49.xml"/><Relationship Id="rId4" Type="http://schemas.openxmlformats.org/officeDocument/2006/relationships/slideLayout" Target="../slideLayouts/slideLayout43.xml"/><Relationship Id="rId9" Type="http://schemas.openxmlformats.org/officeDocument/2006/relationships/slideLayout" Target="../slideLayouts/slideLayout48.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63.xml"/><Relationship Id="rId18" Type="http://schemas.openxmlformats.org/officeDocument/2006/relationships/slideLayout" Target="../slideLayouts/slideLayout68.xml"/><Relationship Id="rId26" Type="http://schemas.openxmlformats.org/officeDocument/2006/relationships/slideLayout" Target="../slideLayouts/slideLayout76.xml"/><Relationship Id="rId3" Type="http://schemas.openxmlformats.org/officeDocument/2006/relationships/slideLayout" Target="../slideLayouts/slideLayout53.xml"/><Relationship Id="rId21" Type="http://schemas.openxmlformats.org/officeDocument/2006/relationships/slideLayout" Target="../slideLayouts/slideLayout71.xml"/><Relationship Id="rId7" Type="http://schemas.openxmlformats.org/officeDocument/2006/relationships/slideLayout" Target="../slideLayouts/slideLayout57.xml"/><Relationship Id="rId12" Type="http://schemas.openxmlformats.org/officeDocument/2006/relationships/slideLayout" Target="../slideLayouts/slideLayout62.xml"/><Relationship Id="rId17" Type="http://schemas.openxmlformats.org/officeDocument/2006/relationships/slideLayout" Target="../slideLayouts/slideLayout67.xml"/><Relationship Id="rId25" Type="http://schemas.openxmlformats.org/officeDocument/2006/relationships/slideLayout" Target="../slideLayouts/slideLayout75.xml"/><Relationship Id="rId33" Type="http://schemas.openxmlformats.org/officeDocument/2006/relationships/image" Target="../media/image14.png"/><Relationship Id="rId2" Type="http://schemas.openxmlformats.org/officeDocument/2006/relationships/slideLayout" Target="../slideLayouts/slideLayout52.xml"/><Relationship Id="rId16" Type="http://schemas.openxmlformats.org/officeDocument/2006/relationships/slideLayout" Target="../slideLayouts/slideLayout66.xml"/><Relationship Id="rId20" Type="http://schemas.openxmlformats.org/officeDocument/2006/relationships/slideLayout" Target="../slideLayouts/slideLayout70.xml"/><Relationship Id="rId29" Type="http://schemas.openxmlformats.org/officeDocument/2006/relationships/slideLayout" Target="../slideLayouts/slideLayout79.xml"/><Relationship Id="rId1" Type="http://schemas.openxmlformats.org/officeDocument/2006/relationships/slideLayout" Target="../slideLayouts/slideLayout51.xml"/><Relationship Id="rId6" Type="http://schemas.openxmlformats.org/officeDocument/2006/relationships/slideLayout" Target="../slideLayouts/slideLayout56.xml"/><Relationship Id="rId11" Type="http://schemas.openxmlformats.org/officeDocument/2006/relationships/slideLayout" Target="../slideLayouts/slideLayout61.xml"/><Relationship Id="rId24" Type="http://schemas.openxmlformats.org/officeDocument/2006/relationships/slideLayout" Target="../slideLayouts/slideLayout74.xml"/><Relationship Id="rId32" Type="http://schemas.openxmlformats.org/officeDocument/2006/relationships/theme" Target="../theme/theme4.xml"/><Relationship Id="rId5" Type="http://schemas.openxmlformats.org/officeDocument/2006/relationships/slideLayout" Target="../slideLayouts/slideLayout55.xml"/><Relationship Id="rId15" Type="http://schemas.openxmlformats.org/officeDocument/2006/relationships/slideLayout" Target="../slideLayouts/slideLayout65.xml"/><Relationship Id="rId23" Type="http://schemas.openxmlformats.org/officeDocument/2006/relationships/slideLayout" Target="../slideLayouts/slideLayout73.xml"/><Relationship Id="rId28" Type="http://schemas.openxmlformats.org/officeDocument/2006/relationships/slideLayout" Target="../slideLayouts/slideLayout78.xml"/><Relationship Id="rId10" Type="http://schemas.openxmlformats.org/officeDocument/2006/relationships/slideLayout" Target="../slideLayouts/slideLayout60.xml"/><Relationship Id="rId19" Type="http://schemas.openxmlformats.org/officeDocument/2006/relationships/slideLayout" Target="../slideLayouts/slideLayout69.xml"/><Relationship Id="rId31" Type="http://schemas.openxmlformats.org/officeDocument/2006/relationships/slideLayout" Target="../slideLayouts/slideLayout81.xml"/><Relationship Id="rId4" Type="http://schemas.openxmlformats.org/officeDocument/2006/relationships/slideLayout" Target="../slideLayouts/slideLayout54.xml"/><Relationship Id="rId9" Type="http://schemas.openxmlformats.org/officeDocument/2006/relationships/slideLayout" Target="../slideLayouts/slideLayout59.xml"/><Relationship Id="rId14" Type="http://schemas.openxmlformats.org/officeDocument/2006/relationships/slideLayout" Target="../slideLayouts/slideLayout64.xml"/><Relationship Id="rId22" Type="http://schemas.openxmlformats.org/officeDocument/2006/relationships/slideLayout" Target="../slideLayouts/slideLayout72.xml"/><Relationship Id="rId27" Type="http://schemas.openxmlformats.org/officeDocument/2006/relationships/slideLayout" Target="../slideLayouts/slideLayout77.xml"/><Relationship Id="rId30" Type="http://schemas.openxmlformats.org/officeDocument/2006/relationships/slideLayout" Target="../slideLayouts/slideLayout80.xml"/><Relationship Id="rId8" Type="http://schemas.openxmlformats.org/officeDocument/2006/relationships/slideLayout" Target="../slideLayouts/slideLayout58.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89.xml"/><Relationship Id="rId3" Type="http://schemas.openxmlformats.org/officeDocument/2006/relationships/slideLayout" Target="../slideLayouts/slideLayout84.xml"/><Relationship Id="rId7" Type="http://schemas.openxmlformats.org/officeDocument/2006/relationships/slideLayout" Target="../slideLayouts/slideLayout88.xml"/><Relationship Id="rId2" Type="http://schemas.openxmlformats.org/officeDocument/2006/relationships/slideLayout" Target="../slideLayouts/slideLayout83.xml"/><Relationship Id="rId1" Type="http://schemas.openxmlformats.org/officeDocument/2006/relationships/slideLayout" Target="../slideLayouts/slideLayout82.xml"/><Relationship Id="rId6" Type="http://schemas.openxmlformats.org/officeDocument/2006/relationships/slideLayout" Target="../slideLayouts/slideLayout87.xml"/><Relationship Id="rId5" Type="http://schemas.openxmlformats.org/officeDocument/2006/relationships/slideLayout" Target="../slideLayouts/slideLayout86.xml"/><Relationship Id="rId10" Type="http://schemas.openxmlformats.org/officeDocument/2006/relationships/image" Target="../media/image14.png"/><Relationship Id="rId4" Type="http://schemas.openxmlformats.org/officeDocument/2006/relationships/slideLayout" Target="../slideLayouts/slideLayout85.xml"/><Relationship Id="rId9"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102.xml"/><Relationship Id="rId18" Type="http://schemas.openxmlformats.org/officeDocument/2006/relationships/slideLayout" Target="../slideLayouts/slideLayout107.xml"/><Relationship Id="rId26" Type="http://schemas.openxmlformats.org/officeDocument/2006/relationships/slideLayout" Target="../slideLayouts/slideLayout115.xml"/><Relationship Id="rId3" Type="http://schemas.openxmlformats.org/officeDocument/2006/relationships/slideLayout" Target="../slideLayouts/slideLayout92.xml"/><Relationship Id="rId21" Type="http://schemas.openxmlformats.org/officeDocument/2006/relationships/slideLayout" Target="../slideLayouts/slideLayout110.xml"/><Relationship Id="rId7" Type="http://schemas.openxmlformats.org/officeDocument/2006/relationships/slideLayout" Target="../slideLayouts/slideLayout96.xml"/><Relationship Id="rId12" Type="http://schemas.openxmlformats.org/officeDocument/2006/relationships/slideLayout" Target="../slideLayouts/slideLayout101.xml"/><Relationship Id="rId17" Type="http://schemas.openxmlformats.org/officeDocument/2006/relationships/slideLayout" Target="../slideLayouts/slideLayout106.xml"/><Relationship Id="rId25" Type="http://schemas.openxmlformats.org/officeDocument/2006/relationships/slideLayout" Target="../slideLayouts/slideLayout114.xml"/><Relationship Id="rId33" Type="http://schemas.openxmlformats.org/officeDocument/2006/relationships/image" Target="../media/image14.png"/><Relationship Id="rId2" Type="http://schemas.openxmlformats.org/officeDocument/2006/relationships/slideLayout" Target="../slideLayouts/slideLayout91.xml"/><Relationship Id="rId16" Type="http://schemas.openxmlformats.org/officeDocument/2006/relationships/slideLayout" Target="../slideLayouts/slideLayout105.xml"/><Relationship Id="rId20" Type="http://schemas.openxmlformats.org/officeDocument/2006/relationships/slideLayout" Target="../slideLayouts/slideLayout109.xml"/><Relationship Id="rId29" Type="http://schemas.openxmlformats.org/officeDocument/2006/relationships/slideLayout" Target="../slideLayouts/slideLayout118.xml"/><Relationship Id="rId1" Type="http://schemas.openxmlformats.org/officeDocument/2006/relationships/slideLayout" Target="../slideLayouts/slideLayout90.xml"/><Relationship Id="rId6" Type="http://schemas.openxmlformats.org/officeDocument/2006/relationships/slideLayout" Target="../slideLayouts/slideLayout95.xml"/><Relationship Id="rId11" Type="http://schemas.openxmlformats.org/officeDocument/2006/relationships/slideLayout" Target="../slideLayouts/slideLayout100.xml"/><Relationship Id="rId24" Type="http://schemas.openxmlformats.org/officeDocument/2006/relationships/slideLayout" Target="../slideLayouts/slideLayout113.xml"/><Relationship Id="rId32" Type="http://schemas.openxmlformats.org/officeDocument/2006/relationships/theme" Target="../theme/theme6.xml"/><Relationship Id="rId5" Type="http://schemas.openxmlformats.org/officeDocument/2006/relationships/slideLayout" Target="../slideLayouts/slideLayout94.xml"/><Relationship Id="rId15" Type="http://schemas.openxmlformats.org/officeDocument/2006/relationships/slideLayout" Target="../slideLayouts/slideLayout104.xml"/><Relationship Id="rId23" Type="http://schemas.openxmlformats.org/officeDocument/2006/relationships/slideLayout" Target="../slideLayouts/slideLayout112.xml"/><Relationship Id="rId28" Type="http://schemas.openxmlformats.org/officeDocument/2006/relationships/slideLayout" Target="../slideLayouts/slideLayout117.xml"/><Relationship Id="rId10" Type="http://schemas.openxmlformats.org/officeDocument/2006/relationships/slideLayout" Target="../slideLayouts/slideLayout99.xml"/><Relationship Id="rId19" Type="http://schemas.openxmlformats.org/officeDocument/2006/relationships/slideLayout" Target="../slideLayouts/slideLayout108.xml"/><Relationship Id="rId31" Type="http://schemas.openxmlformats.org/officeDocument/2006/relationships/slideLayout" Target="../slideLayouts/slideLayout120.xml"/><Relationship Id="rId4" Type="http://schemas.openxmlformats.org/officeDocument/2006/relationships/slideLayout" Target="../slideLayouts/slideLayout93.xml"/><Relationship Id="rId9" Type="http://schemas.openxmlformats.org/officeDocument/2006/relationships/slideLayout" Target="../slideLayouts/slideLayout98.xml"/><Relationship Id="rId14" Type="http://schemas.openxmlformats.org/officeDocument/2006/relationships/slideLayout" Target="../slideLayouts/slideLayout103.xml"/><Relationship Id="rId22" Type="http://schemas.openxmlformats.org/officeDocument/2006/relationships/slideLayout" Target="../slideLayouts/slideLayout111.xml"/><Relationship Id="rId27" Type="http://schemas.openxmlformats.org/officeDocument/2006/relationships/slideLayout" Target="../slideLayouts/slideLayout116.xml"/><Relationship Id="rId30" Type="http://schemas.openxmlformats.org/officeDocument/2006/relationships/slideLayout" Target="../slideLayouts/slideLayout119.xml"/><Relationship Id="rId8" Type="http://schemas.openxmlformats.org/officeDocument/2006/relationships/slideLayout" Target="../slideLayouts/slideLayout97.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28.xml"/><Relationship Id="rId3" Type="http://schemas.openxmlformats.org/officeDocument/2006/relationships/slideLayout" Target="../slideLayouts/slideLayout123.xml"/><Relationship Id="rId7" Type="http://schemas.openxmlformats.org/officeDocument/2006/relationships/slideLayout" Target="../slideLayouts/slideLayout127.xml"/><Relationship Id="rId12" Type="http://schemas.openxmlformats.org/officeDocument/2006/relationships/image" Target="../media/image15.jpg"/><Relationship Id="rId2" Type="http://schemas.openxmlformats.org/officeDocument/2006/relationships/slideLayout" Target="../slideLayouts/slideLayout122.xml"/><Relationship Id="rId1" Type="http://schemas.openxmlformats.org/officeDocument/2006/relationships/slideLayout" Target="../slideLayouts/slideLayout121.xml"/><Relationship Id="rId6" Type="http://schemas.openxmlformats.org/officeDocument/2006/relationships/slideLayout" Target="../slideLayouts/slideLayout126.xml"/><Relationship Id="rId11" Type="http://schemas.openxmlformats.org/officeDocument/2006/relationships/theme" Target="../theme/theme7.xml"/><Relationship Id="rId5" Type="http://schemas.openxmlformats.org/officeDocument/2006/relationships/slideLayout" Target="../slideLayouts/slideLayout125.xml"/><Relationship Id="rId10" Type="http://schemas.openxmlformats.org/officeDocument/2006/relationships/slideLayout" Target="../slideLayouts/slideLayout130.xml"/><Relationship Id="rId4" Type="http://schemas.openxmlformats.org/officeDocument/2006/relationships/slideLayout" Target="../slideLayouts/slideLayout124.xml"/><Relationship Id="rId9" Type="http://schemas.openxmlformats.org/officeDocument/2006/relationships/slideLayout" Target="../slideLayouts/slideLayout129.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38.xml"/><Relationship Id="rId13" Type="http://schemas.openxmlformats.org/officeDocument/2006/relationships/theme" Target="../theme/theme8.xml"/><Relationship Id="rId3" Type="http://schemas.openxmlformats.org/officeDocument/2006/relationships/slideLayout" Target="../slideLayouts/slideLayout133.xml"/><Relationship Id="rId7" Type="http://schemas.openxmlformats.org/officeDocument/2006/relationships/slideLayout" Target="../slideLayouts/slideLayout137.xml"/><Relationship Id="rId12" Type="http://schemas.openxmlformats.org/officeDocument/2006/relationships/slideLayout" Target="../slideLayouts/slideLayout142.xml"/><Relationship Id="rId2" Type="http://schemas.openxmlformats.org/officeDocument/2006/relationships/slideLayout" Target="../slideLayouts/slideLayout132.xml"/><Relationship Id="rId1" Type="http://schemas.openxmlformats.org/officeDocument/2006/relationships/slideLayout" Target="../slideLayouts/slideLayout131.xml"/><Relationship Id="rId6" Type="http://schemas.openxmlformats.org/officeDocument/2006/relationships/slideLayout" Target="../slideLayouts/slideLayout136.xml"/><Relationship Id="rId11" Type="http://schemas.openxmlformats.org/officeDocument/2006/relationships/slideLayout" Target="../slideLayouts/slideLayout141.xml"/><Relationship Id="rId5" Type="http://schemas.openxmlformats.org/officeDocument/2006/relationships/slideLayout" Target="../slideLayouts/slideLayout135.xml"/><Relationship Id="rId10" Type="http://schemas.openxmlformats.org/officeDocument/2006/relationships/slideLayout" Target="../slideLayouts/slideLayout140.xml"/><Relationship Id="rId4" Type="http://schemas.openxmlformats.org/officeDocument/2006/relationships/slideLayout" Target="../slideLayouts/slideLayout134.xml"/><Relationship Id="rId9" Type="http://schemas.openxmlformats.org/officeDocument/2006/relationships/slideLayout" Target="../slideLayouts/slideLayout139.xml"/><Relationship Id="rId14" Type="http://schemas.openxmlformats.org/officeDocument/2006/relationships/image" Target="../media/image19.png"/></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50.xml"/><Relationship Id="rId13" Type="http://schemas.openxmlformats.org/officeDocument/2006/relationships/slideLayout" Target="../slideLayouts/slideLayout155.xml"/><Relationship Id="rId3" Type="http://schemas.openxmlformats.org/officeDocument/2006/relationships/slideLayout" Target="../slideLayouts/slideLayout145.xml"/><Relationship Id="rId7" Type="http://schemas.openxmlformats.org/officeDocument/2006/relationships/slideLayout" Target="../slideLayouts/slideLayout149.xml"/><Relationship Id="rId12" Type="http://schemas.openxmlformats.org/officeDocument/2006/relationships/slideLayout" Target="../slideLayouts/slideLayout154.xml"/><Relationship Id="rId17" Type="http://schemas.openxmlformats.org/officeDocument/2006/relationships/image" Target="../media/image19.png"/><Relationship Id="rId2" Type="http://schemas.openxmlformats.org/officeDocument/2006/relationships/slideLayout" Target="../slideLayouts/slideLayout144.xml"/><Relationship Id="rId16" Type="http://schemas.openxmlformats.org/officeDocument/2006/relationships/theme" Target="../theme/theme9.xml"/><Relationship Id="rId1" Type="http://schemas.openxmlformats.org/officeDocument/2006/relationships/slideLayout" Target="../slideLayouts/slideLayout143.xml"/><Relationship Id="rId6" Type="http://schemas.openxmlformats.org/officeDocument/2006/relationships/slideLayout" Target="../slideLayouts/slideLayout148.xml"/><Relationship Id="rId11" Type="http://schemas.openxmlformats.org/officeDocument/2006/relationships/slideLayout" Target="../slideLayouts/slideLayout153.xml"/><Relationship Id="rId5" Type="http://schemas.openxmlformats.org/officeDocument/2006/relationships/slideLayout" Target="../slideLayouts/slideLayout147.xml"/><Relationship Id="rId15" Type="http://schemas.openxmlformats.org/officeDocument/2006/relationships/slideLayout" Target="../slideLayouts/slideLayout157.xml"/><Relationship Id="rId10" Type="http://schemas.openxmlformats.org/officeDocument/2006/relationships/slideLayout" Target="../slideLayouts/slideLayout152.xml"/><Relationship Id="rId4" Type="http://schemas.openxmlformats.org/officeDocument/2006/relationships/slideLayout" Target="../slideLayouts/slideLayout146.xml"/><Relationship Id="rId9" Type="http://schemas.openxmlformats.org/officeDocument/2006/relationships/slideLayout" Target="../slideLayouts/slideLayout151.xml"/><Relationship Id="rId14" Type="http://schemas.openxmlformats.org/officeDocument/2006/relationships/slideLayout" Target="../slideLayouts/slideLayout15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078"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2051" name="Text Placeholder 3"/>
          <p:cNvSpPr>
            <a:spLocks noGrp="1"/>
          </p:cNvSpPr>
          <p:nvPr>
            <p:ph type="body" idx="1"/>
          </p:nvPr>
        </p:nvSpPr>
        <p:spPr bwMode="auto">
          <a:xfrm>
            <a:off x="269239" y="1189177"/>
            <a:ext cx="11653523" cy="205148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182880" tIns="146304" rIns="182880" bIns="146304"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2"/>
          <p:cNvSpPr>
            <a:spLocks noGrp="1"/>
          </p:cNvSpPr>
          <p:nvPr>
            <p:ph type="ftr" sz="quarter" idx="3"/>
          </p:nvPr>
        </p:nvSpPr>
        <p:spPr>
          <a:xfrm>
            <a:off x="448212" y="6437742"/>
            <a:ext cx="3859607" cy="133860"/>
          </a:xfrm>
          <a:prstGeom prst="rect">
            <a:avLst/>
          </a:prstGeom>
        </p:spPr>
        <p:txBody>
          <a:bodyPr vert="horz" lIns="0" tIns="0" rIns="91440" bIns="0" rtlCol="0" anchor="ctr"/>
          <a:lstStyle>
            <a:lvl1pPr marL="0" algn="l" defTabSz="914367" rtl="0" eaLnBrk="1" fontAlgn="auto" latinLnBrk="0" hangingPunct="1">
              <a:spcBef>
                <a:spcPts val="0"/>
              </a:spcBef>
              <a:spcAft>
                <a:spcPts val="0"/>
              </a:spcAft>
              <a:defRPr lang="en-US" sz="882" kern="1200" dirty="0" smtClean="0">
                <a:solidFill>
                  <a:srgbClr val="505050"/>
                </a:solidFill>
                <a:latin typeface="+mn-lt"/>
                <a:ea typeface="+mn-ea"/>
                <a:cs typeface="+mn-cs"/>
              </a:defRPr>
            </a:lvl1pPr>
          </a:lstStyle>
          <a:p>
            <a:endParaRPr lang="en-US" dirty="0"/>
          </a:p>
        </p:txBody>
      </p:sp>
      <p:sp>
        <p:nvSpPr>
          <p:cNvPr id="5" name="Slide Number Placeholder 4"/>
          <p:cNvSpPr>
            <a:spLocks noGrp="1"/>
          </p:cNvSpPr>
          <p:nvPr>
            <p:ph type="sldNum" sz="quarter" idx="4"/>
          </p:nvPr>
        </p:nvSpPr>
        <p:spPr>
          <a:xfrm>
            <a:off x="11367165" y="6437742"/>
            <a:ext cx="555597" cy="133860"/>
          </a:xfrm>
          <a:prstGeom prst="rect">
            <a:avLst/>
          </a:prstGeom>
        </p:spPr>
        <p:txBody>
          <a:bodyPr vert="horz" lIns="91440" tIns="0" rIns="0" bIns="0" rtlCol="0" anchor="ctr"/>
          <a:lstStyle>
            <a:lvl1pPr algn="r" defTabSz="914367" fontAlgn="auto">
              <a:spcBef>
                <a:spcPts val="0"/>
              </a:spcBef>
              <a:spcAft>
                <a:spcPts val="0"/>
              </a:spcAft>
              <a:defRPr lang="en-US" sz="882" b="0" kern="1200">
                <a:solidFill>
                  <a:srgbClr val="505050"/>
                </a:solidFill>
                <a:latin typeface="+mn-lt"/>
                <a:ea typeface="+mn-ea"/>
                <a:cs typeface="+mn-cs"/>
              </a:defRPr>
            </a:lvl1pPr>
          </a:lstStyle>
          <a:p>
            <a:fld id="{4E4C8473-95EA-48C2-917D-84A3AF9AB99B}" type="slidenum">
              <a:rPr lang="en-US" smtClean="0"/>
              <a:t>‹#›</a:t>
            </a:fld>
            <a:endParaRPr lang="en-US" dirty="0"/>
          </a:p>
        </p:txBody>
      </p:sp>
      <p:pic>
        <p:nvPicPr>
          <p:cNvPr id="6" name="Picture 5"/>
          <p:cNvPicPr>
            <a:picLocks noChangeAspect="1"/>
          </p:cNvPicPr>
          <p:nvPr/>
        </p:nvPicPr>
        <p:blipFill>
          <a:blip r:embed="rId10"/>
          <a:stretch>
            <a:fillRect/>
          </a:stretch>
        </p:blipFill>
        <p:spPr>
          <a:xfrm rot="5400000">
            <a:off x="9302126" y="2991033"/>
            <a:ext cx="6858623" cy="876557"/>
          </a:xfrm>
          <a:prstGeom prst="rect">
            <a:avLst/>
          </a:prstGeom>
        </p:spPr>
      </p:pic>
      <p:sp>
        <p:nvSpPr>
          <p:cNvPr id="7" name="MSIPCMc9b34d029deab98a4b8e87bd" descr="{&quot;HashCode&quot;:-1634785317,&quot;Placement&quot;:&quot;Footer&quot;,&quot;Top&quot;:519.343,&quot;Left&quot;:0.0,&quot;SlideWidth&quot;:960,&quot;SlideHeight&quot;:540}">
            <a:extLst>
              <a:ext uri="{FF2B5EF4-FFF2-40B4-BE49-F238E27FC236}">
                <a16:creationId xmlns:a16="http://schemas.microsoft.com/office/drawing/2014/main" id="{DAD7F1FE-0E70-4710-ABC7-EC83F4EABBF9}"/>
              </a:ext>
            </a:extLst>
          </p:cNvPr>
          <p:cNvSpPr txBox="1"/>
          <p:nvPr userDrawn="1"/>
        </p:nvSpPr>
        <p:spPr>
          <a:xfrm>
            <a:off x="0" y="6595656"/>
            <a:ext cx="2123853" cy="262344"/>
          </a:xfrm>
          <a:prstGeom prst="rect">
            <a:avLst/>
          </a:prstGeom>
          <a:noFill/>
        </p:spPr>
        <p:txBody>
          <a:bodyPr vert="horz" wrap="square" lIns="0" tIns="0" rIns="0" bIns="0" rtlCol="0" anchor="ctr" anchorCtr="1">
            <a:noAutofit/>
          </a:bodyPr>
          <a:lstStyle/>
          <a:p>
            <a:pPr algn="l">
              <a:lnSpc>
                <a:spcPct val="90000"/>
              </a:lnSpc>
              <a:spcBef>
                <a:spcPts val="0"/>
              </a:spcBef>
              <a:spcAft>
                <a:spcPts val="0"/>
              </a:spcAft>
            </a:pPr>
            <a:r>
              <a:rPr lang="en-US" sz="1000">
                <a:solidFill>
                  <a:srgbClr val="000000"/>
                </a:solidFill>
                <a:latin typeface="Calibri" panose="020F0502020204030204" pitchFamily="34" charset="0"/>
              </a:rPr>
              <a:t>Classified as Microsoft Confidential</a:t>
            </a:r>
          </a:p>
        </p:txBody>
      </p:sp>
    </p:spTree>
    <p:extLst>
      <p:ext uri="{BB962C8B-B14F-4D97-AF65-F5344CB8AC3E}">
        <p14:creationId xmlns:p14="http://schemas.microsoft.com/office/powerpoint/2010/main" val="1794854963"/>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9" r:id="rId6"/>
    <p:sldLayoutId id="2147483675" r:id="rId7"/>
    <p:sldLayoutId id="2147483732" r:id="rId8"/>
  </p:sldLayoutIdLst>
  <p:transition>
    <p:fade/>
  </p:transition>
  <p:hf sldNum="0" hdr="0" ftr="0" dt="0"/>
  <p:txStyles>
    <p:titleStyle>
      <a:lvl1pPr algn="l" defTabSz="913505" rtl="0" eaLnBrk="1" fontAlgn="base" hangingPunct="1">
        <a:lnSpc>
          <a:spcPct val="90000"/>
        </a:lnSpc>
        <a:spcBef>
          <a:spcPct val="0"/>
        </a:spcBef>
        <a:spcAft>
          <a:spcPct val="0"/>
        </a:spcAft>
        <a:defRPr lang="en-US" sz="5294" kern="1200" spc="-100" dirty="0">
          <a:ln w="3175">
            <a:noFill/>
          </a:ln>
          <a:solidFill>
            <a:schemeClr val="tx2"/>
          </a:solidFill>
          <a:latin typeface="+mj-lt"/>
          <a:ea typeface="ＭＳ Ｐゴシック" charset="0"/>
          <a:cs typeface="Segoe UI" pitchFamily="34" charset="0"/>
        </a:defRPr>
      </a:lvl1pPr>
      <a:lvl2pPr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2pPr>
      <a:lvl3pPr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3pPr>
      <a:lvl4pPr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4pPr>
      <a:lvl5pPr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5pPr>
      <a:lvl6pPr marL="448193"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6pPr>
      <a:lvl7pPr marL="896386"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7pPr>
      <a:lvl8pPr marL="1344579"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8pPr>
      <a:lvl9pPr marL="1792773"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9pPr>
    </p:titleStyle>
    <p:bodyStyle>
      <a:lvl1pPr marL="336145" indent="-336145" algn="l" defTabSz="913505" rtl="0" eaLnBrk="1" fontAlgn="base" hangingPunct="1">
        <a:lnSpc>
          <a:spcPct val="90000"/>
        </a:lnSpc>
        <a:spcBef>
          <a:spcPct val="20000"/>
        </a:spcBef>
        <a:spcAft>
          <a:spcPct val="0"/>
        </a:spcAft>
        <a:buSzPct val="90000"/>
        <a:buFont typeface="Arial" charset="0"/>
        <a:buChar char="•"/>
        <a:defRPr sz="3921" kern="1200">
          <a:solidFill>
            <a:schemeClr val="tx2"/>
          </a:solidFill>
          <a:latin typeface="+mj-lt"/>
          <a:ea typeface="ＭＳ Ｐゴシック" charset="0"/>
          <a:cs typeface="ＭＳ Ｐゴシック" charset="0"/>
        </a:defRPr>
      </a:lvl1pPr>
      <a:lvl2pPr marL="572691" indent="-236546" algn="l" defTabSz="913505" rtl="0" eaLnBrk="1" fontAlgn="base" hangingPunct="1">
        <a:lnSpc>
          <a:spcPct val="90000"/>
        </a:lnSpc>
        <a:spcBef>
          <a:spcPct val="20000"/>
        </a:spcBef>
        <a:spcAft>
          <a:spcPct val="0"/>
        </a:spcAft>
        <a:buSzPct val="90000"/>
        <a:buFont typeface="Arial" charset="0"/>
        <a:buChar char="•"/>
        <a:defRPr sz="2353" kern="1200">
          <a:solidFill>
            <a:schemeClr val="tx2"/>
          </a:solidFill>
          <a:latin typeface="+mn-lt"/>
          <a:ea typeface="ＭＳ Ｐゴシック" charset="0"/>
          <a:cs typeface="+mn-cs"/>
        </a:defRPr>
      </a:lvl2pPr>
      <a:lvl3pPr marL="784338" indent="-224097" algn="l" defTabSz="913505" rtl="0" eaLnBrk="1" fontAlgn="base" hangingPunct="1">
        <a:lnSpc>
          <a:spcPct val="90000"/>
        </a:lnSpc>
        <a:spcBef>
          <a:spcPct val="20000"/>
        </a:spcBef>
        <a:spcAft>
          <a:spcPct val="0"/>
        </a:spcAft>
        <a:buSzPct val="90000"/>
        <a:buFont typeface="Arial" charset="0"/>
        <a:buChar char="•"/>
        <a:defRPr sz="1961" kern="1200">
          <a:solidFill>
            <a:schemeClr val="tx2"/>
          </a:solidFill>
          <a:latin typeface="+mn-lt"/>
          <a:ea typeface="ＭＳ Ｐゴシック" charset="0"/>
          <a:cs typeface="+mn-cs"/>
        </a:defRPr>
      </a:lvl3pPr>
      <a:lvl4pPr marL="1008435" indent="-224097" algn="l" defTabSz="913505" rtl="0" eaLnBrk="1" fontAlgn="base" hangingPunct="1">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32531" indent="-224097" algn="l" defTabSz="913505" rtl="0" eaLnBrk="1" fontAlgn="base" hangingPunct="1">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DE7A5FD-4B6B-444B-80F4-BD8B92D963F6}"/>
              </a:ext>
            </a:extLst>
          </p:cNvPr>
          <p:cNvPicPr>
            <a:picLocks noChangeAspect="1"/>
          </p:cNvPicPr>
          <p:nvPr/>
        </p:nvPicPr>
        <p:blipFill rotWithShape="1">
          <a:blip r:embed="rId14"/>
          <a:srcRect t="58527"/>
          <a:stretch/>
        </p:blipFill>
        <p:spPr>
          <a:xfrm>
            <a:off x="0" y="6311900"/>
            <a:ext cx="12192000" cy="656349"/>
          </a:xfrm>
          <a:prstGeom prst="rect">
            <a:avLst/>
          </a:prstGeom>
        </p:spPr>
      </p:pic>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6227B8B-8530-471C-837A-298CF163F19D}" type="datetimeFigureOut">
              <a:rPr lang="en-US" smtClean="0"/>
              <a:t>9/18/2018</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Segoe Pro" panose="020B0502040504020203" pitchFamily="34" charset="0"/>
              </a:defRPr>
            </a:lvl1pPr>
          </a:lstStyle>
          <a:p>
            <a:endParaRPr lang="en-US" dirty="0"/>
          </a:p>
        </p:txBody>
      </p:sp>
      <p:sp>
        <p:nvSpPr>
          <p:cNvPr id="6" name="Slide Number Placeholder 5"/>
          <p:cNvSpPr>
            <a:spLocks noGrp="1"/>
          </p:cNvSpPr>
          <p:nvPr>
            <p:ph type="sldNum" sz="quarter" idx="4"/>
          </p:nvPr>
        </p:nvSpPr>
        <p:spPr>
          <a:xfrm>
            <a:off x="10079179" y="6538912"/>
            <a:ext cx="413327" cy="365125"/>
          </a:xfrm>
          <a:prstGeom prst="rect">
            <a:avLst/>
          </a:prstGeom>
        </p:spPr>
        <p:txBody>
          <a:bodyPr vert="horz" lIns="91440" tIns="45720" rIns="91440" bIns="45720" rtlCol="0" anchor="ctr"/>
          <a:lstStyle>
            <a:lvl1pPr algn="r">
              <a:defRPr sz="1200" b="1">
                <a:solidFill>
                  <a:schemeClr val="tx1"/>
                </a:solidFill>
              </a:defRPr>
            </a:lvl1pPr>
          </a:lstStyle>
          <a:p>
            <a:fld id="{9ABD6D8A-3BAA-40AC-9301-E85BBD1BD5FA}" type="slidenum">
              <a:rPr lang="en-US" smtClean="0"/>
              <a:t>‹#›</a:t>
            </a:fld>
            <a:endParaRPr lang="en-US" dirty="0"/>
          </a:p>
        </p:txBody>
      </p:sp>
    </p:spTree>
    <p:extLst>
      <p:ext uri="{BB962C8B-B14F-4D97-AF65-F5344CB8AC3E}">
        <p14:creationId xmlns:p14="http://schemas.microsoft.com/office/powerpoint/2010/main" val="2918491750"/>
      </p:ext>
    </p:extLst>
  </p:cSld>
  <p:clrMap bg1="lt1" tx1="dk1" bg2="lt2" tx2="dk2" accent1="accent1" accent2="accent2" accent3="accent3" accent4="accent4" accent5="accent5" accent6="accent6" hlink="hlink" folHlink="folHlink"/>
  <p:sldLayoutIdLst>
    <p:sldLayoutId id="2147483967" r:id="rId1"/>
    <p:sldLayoutId id="2147483968" r:id="rId2"/>
    <p:sldLayoutId id="2147483969" r:id="rId3"/>
    <p:sldLayoutId id="2147483970" r:id="rId4"/>
    <p:sldLayoutId id="2147483971" r:id="rId5"/>
    <p:sldLayoutId id="2147483972" r:id="rId6"/>
    <p:sldLayoutId id="2147483973" r:id="rId7"/>
    <p:sldLayoutId id="2147483974" r:id="rId8"/>
    <p:sldLayoutId id="2147483975" r:id="rId9"/>
    <p:sldLayoutId id="2147483976" r:id="rId10"/>
    <p:sldLayoutId id="2147483977" r:id="rId11"/>
    <p:sldLayoutId id="2147483978" r:id="rId1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Segoe Pro Display Light" panose="020B0302040504020203"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Pro" panose="020B0502040504020203"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Pro Light" panose="020B03020405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Pro Light" panose="020B03020405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Pro Light" panose="020B03020405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Pro Light" panose="020B03020405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33"/>
          <a:stretch>
            <a:fillRect/>
          </a:stretch>
        </p:blipFill>
        <p:spPr>
          <a:xfrm rot="5400000">
            <a:off x="9208748" y="2991034"/>
            <a:ext cx="6858623" cy="876557"/>
          </a:xfrm>
          <a:prstGeom prst="rect">
            <a:avLst/>
          </a:prstGeom>
        </p:spPr>
      </p:pic>
      <p:sp>
        <p:nvSpPr>
          <p:cNvPr id="5" name="MSIPCM126a4487b9df95830b129d1d" descr="{&quot;HashCode&quot;:-1634785317,&quot;Placement&quot;:&quot;Footer&quot;,&quot;Top&quot;:519.343,&quot;Left&quot;:0.0,&quot;SlideWidth&quot;:960,&quot;SlideHeight&quot;:540}">
            <a:extLst>
              <a:ext uri="{FF2B5EF4-FFF2-40B4-BE49-F238E27FC236}">
                <a16:creationId xmlns:a16="http://schemas.microsoft.com/office/drawing/2014/main" id="{3CF08CA8-913B-452D-A7F0-EC636F9C2523}"/>
              </a:ext>
            </a:extLst>
          </p:cNvPr>
          <p:cNvSpPr txBox="1"/>
          <p:nvPr userDrawn="1"/>
        </p:nvSpPr>
        <p:spPr>
          <a:xfrm>
            <a:off x="0" y="6595656"/>
            <a:ext cx="2123853" cy="262344"/>
          </a:xfrm>
          <a:prstGeom prst="rect">
            <a:avLst/>
          </a:prstGeom>
          <a:noFill/>
        </p:spPr>
        <p:txBody>
          <a:bodyPr vert="horz" wrap="square" lIns="0" tIns="0" rIns="0" bIns="0" rtlCol="0" anchor="ctr" anchorCtr="1">
            <a:spAutoFit/>
          </a:bodyPr>
          <a:lstStyle/>
          <a:p>
            <a:pPr algn="l">
              <a:lnSpc>
                <a:spcPct val="90000"/>
              </a:lnSpc>
              <a:spcBef>
                <a:spcPts val="0"/>
              </a:spcBef>
              <a:spcAft>
                <a:spcPts val="0"/>
              </a:spcAft>
            </a:pPr>
            <a:r>
              <a:rPr lang="en-US" sz="1000">
                <a:solidFill>
                  <a:srgbClr val="000000"/>
                </a:solidFill>
                <a:latin typeface="Calibri" panose="020F0502020204030204" pitchFamily="34" charset="0"/>
              </a:rPr>
              <a:t>Classified as Microsoft Confidential</a:t>
            </a:r>
            <a:endParaRPr lang="en-US" sz="1000" dirty="0" err="1">
              <a:solidFill>
                <a:srgbClr val="000000"/>
              </a:solidFill>
              <a:latin typeface="Calibri" panose="020F0502020204030204" pitchFamily="34" charset="0"/>
            </a:endParaRPr>
          </a:p>
        </p:txBody>
      </p:sp>
      <p:sp>
        <p:nvSpPr>
          <p:cNvPr id="8" name="Rectangle 7">
            <a:extLst>
              <a:ext uri="{FF2B5EF4-FFF2-40B4-BE49-F238E27FC236}">
                <a16:creationId xmlns:a16="http://schemas.microsoft.com/office/drawing/2014/main" id="{547E4791-3157-4F9E-9464-87492F05F0ED}"/>
              </a:ext>
            </a:extLst>
          </p:cNvPr>
          <p:cNvSpPr/>
          <p:nvPr userDrawn="1"/>
        </p:nvSpPr>
        <p:spPr>
          <a:xfrm>
            <a:off x="3996796" y="6488668"/>
            <a:ext cx="4040145" cy="369332"/>
          </a:xfrm>
          <a:prstGeom prst="rect">
            <a:avLst/>
          </a:prstGeom>
        </p:spPr>
        <p:txBody>
          <a:bodyPr wrap="none">
            <a:spAutoFit/>
          </a:bodyPr>
          <a:lstStyle/>
          <a:p>
            <a:pPr marL="0" marR="0">
              <a:spcBef>
                <a:spcPts val="0"/>
              </a:spcBef>
              <a:spcAft>
                <a:spcPts val="0"/>
              </a:spcAft>
            </a:pPr>
            <a:r>
              <a:rPr lang="en-US" sz="1800" dirty="0">
                <a:solidFill>
                  <a:srgbClr val="1A1A1A"/>
                </a:solidFill>
                <a:effectLst/>
                <a:latin typeface="Segoe UI" panose="020B0502040204020203" pitchFamily="34" charset="0"/>
                <a:ea typeface="Calibri" panose="020F0502020204030204" pitchFamily="34" charset="0"/>
              </a:rPr>
              <a:t>© 2017 Microsoft. All rights reserved. </a:t>
            </a:r>
            <a:endParaRPr lang="en-US" sz="1600" dirty="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2827851920"/>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 id="2147483689" r:id="rId13"/>
    <p:sldLayoutId id="2147483690" r:id="rId14"/>
    <p:sldLayoutId id="2147483691" r:id="rId15"/>
    <p:sldLayoutId id="2147483692" r:id="rId16"/>
    <p:sldLayoutId id="2147483693" r:id="rId17"/>
    <p:sldLayoutId id="2147483694" r:id="rId18"/>
    <p:sldLayoutId id="2147483695" r:id="rId19"/>
    <p:sldLayoutId id="2147483696" r:id="rId20"/>
    <p:sldLayoutId id="2147483697" r:id="rId21"/>
    <p:sldLayoutId id="2147483698" r:id="rId22"/>
    <p:sldLayoutId id="2147483699" r:id="rId23"/>
    <p:sldLayoutId id="2147483700" r:id="rId24"/>
    <p:sldLayoutId id="2147483701" r:id="rId25"/>
    <p:sldLayoutId id="2147483702" r:id="rId26"/>
    <p:sldLayoutId id="2147483703" r:id="rId27"/>
    <p:sldLayoutId id="2147483704" r:id="rId28"/>
    <p:sldLayoutId id="2147483705" r:id="rId29"/>
    <p:sldLayoutId id="2147483706" r:id="rId30"/>
    <p:sldLayoutId id="2147483707" r:id="rId31"/>
  </p:sldLayoutIdLst>
  <p:transition>
    <p:fade/>
  </p:transition>
  <p:hf sldNum="0" hdr="0" ftr="0" dt="0"/>
  <p:txStyles>
    <p:title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1"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367"/>
            <a:endParaRPr lang="en-US" dirty="0">
              <a:solidFill>
                <a:prstClr val="black">
                  <a:tint val="75000"/>
                </a:prstClr>
              </a:solidFill>
            </a:endParaRPr>
          </a:p>
        </p:txBody>
      </p:sp>
      <p:sp>
        <p:nvSpPr>
          <p:cNvPr id="5" name="Footer Placeholder 4"/>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367"/>
            <a:endParaRPr lang="en-US" dirty="0">
              <a:solidFill>
                <a:prstClr val="black">
                  <a:tint val="75000"/>
                </a:prstClr>
              </a:solidFill>
            </a:endParaRPr>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367"/>
            <a:fld id="{46E531C4-134F-48E8-9849-F585F97ECCA2}" type="slidenum">
              <a:rPr lang="en-US" smtClean="0">
                <a:solidFill>
                  <a:prstClr val="black">
                    <a:tint val="75000"/>
                  </a:prstClr>
                </a:solidFill>
              </a:rPr>
              <a:pPr defTabSz="914367"/>
              <a:t>‹#›</a:t>
            </a:fld>
            <a:endParaRPr lang="en-US" dirty="0">
              <a:solidFill>
                <a:prstClr val="black">
                  <a:tint val="75000"/>
                </a:prstClr>
              </a:solidFill>
            </a:endParaRPr>
          </a:p>
        </p:txBody>
      </p:sp>
      <p:pic>
        <p:nvPicPr>
          <p:cNvPr id="7" name="Picture 6"/>
          <p:cNvPicPr>
            <a:picLocks noChangeAspect="1"/>
          </p:cNvPicPr>
          <p:nvPr/>
        </p:nvPicPr>
        <p:blipFill>
          <a:blip r:embed="rId13"/>
          <a:stretch>
            <a:fillRect/>
          </a:stretch>
        </p:blipFill>
        <p:spPr>
          <a:xfrm rot="5400000">
            <a:off x="9302126" y="2991033"/>
            <a:ext cx="6858623" cy="876557"/>
          </a:xfrm>
          <a:prstGeom prst="rect">
            <a:avLst/>
          </a:prstGeom>
        </p:spPr>
      </p:pic>
      <p:sp>
        <p:nvSpPr>
          <p:cNvPr id="9" name="MSIPCMbe9c4d5d910399ecfccd2f58" descr="{&quot;HashCode&quot;:-1634785317,&quot;Placement&quot;:&quot;Footer&quot;,&quot;Top&quot;:519.343,&quot;Left&quot;:0.0,&quot;SlideWidth&quot;:960,&quot;SlideHeight&quot;:540}">
            <a:extLst>
              <a:ext uri="{FF2B5EF4-FFF2-40B4-BE49-F238E27FC236}">
                <a16:creationId xmlns:a16="http://schemas.microsoft.com/office/drawing/2014/main" id="{5AF06A31-9A7B-449F-BD1C-9F0EA5251D94}"/>
              </a:ext>
            </a:extLst>
          </p:cNvPr>
          <p:cNvSpPr txBox="1"/>
          <p:nvPr userDrawn="1"/>
        </p:nvSpPr>
        <p:spPr>
          <a:xfrm>
            <a:off x="0" y="6595656"/>
            <a:ext cx="2123853" cy="262344"/>
          </a:xfrm>
          <a:prstGeom prst="rect">
            <a:avLst/>
          </a:prstGeom>
          <a:noFill/>
        </p:spPr>
        <p:txBody>
          <a:bodyPr vert="horz" wrap="square" lIns="0" tIns="0" rIns="0" bIns="0" rtlCol="0" anchor="ctr" anchorCtr="1">
            <a:spAutoFit/>
          </a:bodyPr>
          <a:lstStyle/>
          <a:p>
            <a:pPr algn="l">
              <a:spcBef>
                <a:spcPts val="0"/>
              </a:spcBef>
              <a:spcAft>
                <a:spcPts val="0"/>
              </a:spcAft>
            </a:pPr>
            <a:r>
              <a:rPr lang="en-US" sz="1000">
                <a:solidFill>
                  <a:srgbClr val="000000"/>
                </a:solidFill>
                <a:latin typeface="Calibri" panose="020F0502020204030204" pitchFamily="34" charset="0"/>
              </a:rPr>
              <a:t>Classified as Microsoft Confidential</a:t>
            </a:r>
          </a:p>
        </p:txBody>
      </p:sp>
    </p:spTree>
    <p:extLst>
      <p:ext uri="{BB962C8B-B14F-4D97-AF65-F5344CB8AC3E}">
        <p14:creationId xmlns:p14="http://schemas.microsoft.com/office/powerpoint/2010/main" val="1986829693"/>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ransition>
    <p:fade/>
  </p:transition>
  <p:hf sldNum="0" hdr="0" ftr="0" dt="0"/>
  <p:txStyles>
    <p:titleStyle>
      <a:lvl1pPr algn="l" defTabSz="914225"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56" indent="-228556" algn="l" defTabSz="914225"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668" indent="-228556" algn="l" defTabSz="914225"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781" indent="-228556" algn="l" defTabSz="914225"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893"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05"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118"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230"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41"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453"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225" rtl="0" eaLnBrk="1" latinLnBrk="0" hangingPunct="1">
        <a:defRPr sz="1800" kern="1200">
          <a:solidFill>
            <a:schemeClr val="tx1"/>
          </a:solidFill>
          <a:latin typeface="+mn-lt"/>
          <a:ea typeface="+mn-ea"/>
          <a:cs typeface="+mn-cs"/>
        </a:defRPr>
      </a:lvl1pPr>
      <a:lvl2pPr marL="457112" algn="l" defTabSz="914225" rtl="0" eaLnBrk="1" latinLnBrk="0" hangingPunct="1">
        <a:defRPr sz="1800" kern="1200">
          <a:solidFill>
            <a:schemeClr val="tx1"/>
          </a:solidFill>
          <a:latin typeface="+mn-lt"/>
          <a:ea typeface="+mn-ea"/>
          <a:cs typeface="+mn-cs"/>
        </a:defRPr>
      </a:lvl2pPr>
      <a:lvl3pPr marL="914225" algn="l" defTabSz="914225" rtl="0" eaLnBrk="1" latinLnBrk="0" hangingPunct="1">
        <a:defRPr sz="1800" kern="1200">
          <a:solidFill>
            <a:schemeClr val="tx1"/>
          </a:solidFill>
          <a:latin typeface="+mn-lt"/>
          <a:ea typeface="+mn-ea"/>
          <a:cs typeface="+mn-cs"/>
        </a:defRPr>
      </a:lvl3pPr>
      <a:lvl4pPr marL="1371337" algn="l" defTabSz="914225" rtl="0" eaLnBrk="1" latinLnBrk="0" hangingPunct="1">
        <a:defRPr sz="1800" kern="1200">
          <a:solidFill>
            <a:schemeClr val="tx1"/>
          </a:solidFill>
          <a:latin typeface="+mn-lt"/>
          <a:ea typeface="+mn-ea"/>
          <a:cs typeface="+mn-cs"/>
        </a:defRPr>
      </a:lvl4pPr>
      <a:lvl5pPr marL="1828449" algn="l" defTabSz="914225" rtl="0" eaLnBrk="1" latinLnBrk="0" hangingPunct="1">
        <a:defRPr sz="1800" kern="1200">
          <a:solidFill>
            <a:schemeClr val="tx1"/>
          </a:solidFill>
          <a:latin typeface="+mn-lt"/>
          <a:ea typeface="+mn-ea"/>
          <a:cs typeface="+mn-cs"/>
        </a:defRPr>
      </a:lvl5pPr>
      <a:lvl6pPr marL="2285561" algn="l" defTabSz="914225" rtl="0" eaLnBrk="1" latinLnBrk="0" hangingPunct="1">
        <a:defRPr sz="1800" kern="1200">
          <a:solidFill>
            <a:schemeClr val="tx1"/>
          </a:solidFill>
          <a:latin typeface="+mn-lt"/>
          <a:ea typeface="+mn-ea"/>
          <a:cs typeface="+mn-cs"/>
        </a:defRPr>
      </a:lvl6pPr>
      <a:lvl7pPr marL="2742674" algn="l" defTabSz="914225" rtl="0" eaLnBrk="1" latinLnBrk="0" hangingPunct="1">
        <a:defRPr sz="1800" kern="1200">
          <a:solidFill>
            <a:schemeClr val="tx1"/>
          </a:solidFill>
          <a:latin typeface="+mn-lt"/>
          <a:ea typeface="+mn-ea"/>
          <a:cs typeface="+mn-cs"/>
        </a:defRPr>
      </a:lvl7pPr>
      <a:lvl8pPr marL="3199785" algn="l" defTabSz="914225" rtl="0" eaLnBrk="1" latinLnBrk="0" hangingPunct="1">
        <a:defRPr sz="1800" kern="1200">
          <a:solidFill>
            <a:schemeClr val="tx1"/>
          </a:solidFill>
          <a:latin typeface="+mn-lt"/>
          <a:ea typeface="+mn-ea"/>
          <a:cs typeface="+mn-cs"/>
        </a:defRPr>
      </a:lvl8pPr>
      <a:lvl9pPr marL="3656897" algn="l" defTabSz="914225"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33" cstate="print">
            <a:extLst>
              <a:ext uri="{28A0092B-C50C-407E-A947-70E740481C1C}">
                <a14:useLocalDpi xmlns:a14="http://schemas.microsoft.com/office/drawing/2010/main" val="0"/>
              </a:ext>
            </a:extLst>
          </a:blip>
          <a:stretch>
            <a:fillRect/>
          </a:stretch>
        </p:blipFill>
        <p:spPr>
          <a:xfrm rot="5400000">
            <a:off x="9208748" y="2991034"/>
            <a:ext cx="6858623" cy="876557"/>
          </a:xfrm>
          <a:prstGeom prst="rect">
            <a:avLst/>
          </a:prstGeom>
        </p:spPr>
      </p:pic>
      <p:sp>
        <p:nvSpPr>
          <p:cNvPr id="5" name="MSIPCM38f74b8984ddb8755173b2f8" descr="{&quot;HashCode&quot;:-1634785317,&quot;Placement&quot;:&quot;Footer&quot;,&quot;Top&quot;:519.343,&quot;Left&quot;:0.0,&quot;SlideWidth&quot;:960,&quot;SlideHeight&quot;:540}">
            <a:extLst>
              <a:ext uri="{FF2B5EF4-FFF2-40B4-BE49-F238E27FC236}">
                <a16:creationId xmlns:a16="http://schemas.microsoft.com/office/drawing/2014/main" id="{032EE7DD-ADBE-4032-90EA-AE6F25A2CD6E}"/>
              </a:ext>
            </a:extLst>
          </p:cNvPr>
          <p:cNvSpPr txBox="1"/>
          <p:nvPr userDrawn="1"/>
        </p:nvSpPr>
        <p:spPr>
          <a:xfrm>
            <a:off x="0" y="6595656"/>
            <a:ext cx="2123853" cy="262344"/>
          </a:xfrm>
          <a:prstGeom prst="rect">
            <a:avLst/>
          </a:prstGeom>
          <a:noFill/>
        </p:spPr>
        <p:txBody>
          <a:bodyPr vert="horz" wrap="square" lIns="0" tIns="0" rIns="0" bIns="0" rtlCol="0" anchor="ctr" anchorCtr="1">
            <a:spAutoFit/>
          </a:bodyPr>
          <a:lstStyle/>
          <a:p>
            <a:pPr algn="l">
              <a:lnSpc>
                <a:spcPct val="90000"/>
              </a:lnSpc>
              <a:spcBef>
                <a:spcPts val="0"/>
              </a:spcBef>
              <a:spcAft>
                <a:spcPts val="0"/>
              </a:spcAft>
            </a:pPr>
            <a:r>
              <a:rPr lang="en-US" sz="1000">
                <a:solidFill>
                  <a:srgbClr val="000000"/>
                </a:solidFill>
                <a:latin typeface="Calibri" panose="020F0502020204030204" pitchFamily="34" charset="0"/>
              </a:rPr>
              <a:t>Classified as Microsoft Confidential</a:t>
            </a:r>
            <a:endParaRPr lang="en-US" sz="1000" dirty="0" err="1">
              <a:solidFill>
                <a:srgbClr val="000000"/>
              </a:solidFill>
              <a:latin typeface="Calibri" panose="020F0502020204030204" pitchFamily="34" charset="0"/>
            </a:endParaRPr>
          </a:p>
        </p:txBody>
      </p:sp>
    </p:spTree>
    <p:extLst>
      <p:ext uri="{BB962C8B-B14F-4D97-AF65-F5344CB8AC3E}">
        <p14:creationId xmlns:p14="http://schemas.microsoft.com/office/powerpoint/2010/main" val="1337365283"/>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 id="2147483748" r:id="rId14"/>
    <p:sldLayoutId id="2147483749" r:id="rId15"/>
    <p:sldLayoutId id="2147483750" r:id="rId16"/>
    <p:sldLayoutId id="2147483751" r:id="rId17"/>
    <p:sldLayoutId id="2147483752" r:id="rId18"/>
    <p:sldLayoutId id="2147483753" r:id="rId19"/>
    <p:sldLayoutId id="2147483754" r:id="rId20"/>
    <p:sldLayoutId id="2147483755" r:id="rId21"/>
    <p:sldLayoutId id="2147483756" r:id="rId22"/>
    <p:sldLayoutId id="2147483757" r:id="rId23"/>
    <p:sldLayoutId id="2147483758" r:id="rId24"/>
    <p:sldLayoutId id="2147483759" r:id="rId25"/>
    <p:sldLayoutId id="2147483760" r:id="rId26"/>
    <p:sldLayoutId id="2147483761" r:id="rId27"/>
    <p:sldLayoutId id="2147483762" r:id="rId28"/>
    <p:sldLayoutId id="2147483763" r:id="rId29"/>
    <p:sldLayoutId id="2147483764" r:id="rId30"/>
    <p:sldLayoutId id="2147483765" r:id="rId31"/>
  </p:sldLayoutIdLst>
  <p:transition>
    <p:fade/>
  </p:transition>
  <p:hf sldNum="0" hdr="0" ftr="0" dt="0"/>
  <p:txStyles>
    <p:title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078"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2051" name="Text Placeholder 3"/>
          <p:cNvSpPr>
            <a:spLocks noGrp="1"/>
          </p:cNvSpPr>
          <p:nvPr>
            <p:ph type="body" idx="1"/>
          </p:nvPr>
        </p:nvSpPr>
        <p:spPr bwMode="auto">
          <a:xfrm>
            <a:off x="269239" y="1189177"/>
            <a:ext cx="11653523" cy="205148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182880" tIns="146304" rIns="182880" bIns="146304"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2"/>
          <p:cNvSpPr>
            <a:spLocks noGrp="1"/>
          </p:cNvSpPr>
          <p:nvPr>
            <p:ph type="ftr" sz="quarter" idx="3"/>
          </p:nvPr>
        </p:nvSpPr>
        <p:spPr>
          <a:xfrm>
            <a:off x="448212" y="6437742"/>
            <a:ext cx="3859607" cy="133860"/>
          </a:xfrm>
          <a:prstGeom prst="rect">
            <a:avLst/>
          </a:prstGeom>
        </p:spPr>
        <p:txBody>
          <a:bodyPr vert="horz" lIns="0" tIns="0" rIns="91440" bIns="0" rtlCol="0" anchor="ctr"/>
          <a:lstStyle>
            <a:lvl1pPr marL="0" algn="l" defTabSz="914367" rtl="0" eaLnBrk="1" fontAlgn="auto" latinLnBrk="0" hangingPunct="1">
              <a:spcBef>
                <a:spcPts val="0"/>
              </a:spcBef>
              <a:spcAft>
                <a:spcPts val="0"/>
              </a:spcAft>
              <a:defRPr lang="en-US" sz="882" kern="1200" dirty="0" smtClean="0">
                <a:solidFill>
                  <a:srgbClr val="505050"/>
                </a:solidFill>
                <a:latin typeface="+mn-lt"/>
                <a:ea typeface="+mn-ea"/>
                <a:cs typeface="+mn-cs"/>
              </a:defRPr>
            </a:lvl1pPr>
          </a:lstStyle>
          <a:p>
            <a:endParaRPr lang="en-US" dirty="0"/>
          </a:p>
        </p:txBody>
      </p:sp>
      <p:sp>
        <p:nvSpPr>
          <p:cNvPr id="5" name="Slide Number Placeholder 4"/>
          <p:cNvSpPr>
            <a:spLocks noGrp="1"/>
          </p:cNvSpPr>
          <p:nvPr>
            <p:ph type="sldNum" sz="quarter" idx="4"/>
          </p:nvPr>
        </p:nvSpPr>
        <p:spPr>
          <a:xfrm>
            <a:off x="11367165" y="6437742"/>
            <a:ext cx="555597" cy="133860"/>
          </a:xfrm>
          <a:prstGeom prst="rect">
            <a:avLst/>
          </a:prstGeom>
        </p:spPr>
        <p:txBody>
          <a:bodyPr vert="horz" lIns="91440" tIns="0" rIns="0" bIns="0" rtlCol="0" anchor="ctr"/>
          <a:lstStyle>
            <a:lvl1pPr algn="r" defTabSz="914367" fontAlgn="auto">
              <a:spcBef>
                <a:spcPts val="0"/>
              </a:spcBef>
              <a:spcAft>
                <a:spcPts val="0"/>
              </a:spcAft>
              <a:defRPr lang="en-US" sz="882" b="0" kern="1200">
                <a:solidFill>
                  <a:srgbClr val="505050"/>
                </a:solidFill>
                <a:latin typeface="+mn-lt"/>
                <a:ea typeface="+mn-ea"/>
                <a:cs typeface="+mn-cs"/>
              </a:defRPr>
            </a:lvl1pPr>
          </a:lstStyle>
          <a:p>
            <a:fld id="{4E4C8473-95EA-48C2-917D-84A3AF9AB99B}" type="slidenum">
              <a:rPr lang="en-US" smtClean="0"/>
              <a:t>‹#›</a:t>
            </a:fld>
            <a:endParaRPr lang="en-US" dirty="0"/>
          </a:p>
        </p:txBody>
      </p:sp>
      <p:pic>
        <p:nvPicPr>
          <p:cNvPr id="6" name="Picture 5"/>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rot="5400000">
            <a:off x="9302126" y="2991033"/>
            <a:ext cx="6858623" cy="876557"/>
          </a:xfrm>
          <a:prstGeom prst="rect">
            <a:avLst/>
          </a:prstGeom>
        </p:spPr>
      </p:pic>
      <p:sp>
        <p:nvSpPr>
          <p:cNvPr id="7" name="MSIPCM12294ab4b52786fb6fac6129" descr="{&quot;HashCode&quot;:-1634785317,&quot;Placement&quot;:&quot;Footer&quot;,&quot;Top&quot;:519.343,&quot;Left&quot;:0.0,&quot;SlideWidth&quot;:960,&quot;SlideHeight&quot;:540}">
            <a:extLst>
              <a:ext uri="{FF2B5EF4-FFF2-40B4-BE49-F238E27FC236}">
                <a16:creationId xmlns:a16="http://schemas.microsoft.com/office/drawing/2014/main" id="{648C7A18-56F8-4DBF-A153-5DC07B75C101}"/>
              </a:ext>
            </a:extLst>
          </p:cNvPr>
          <p:cNvSpPr txBox="1"/>
          <p:nvPr userDrawn="1"/>
        </p:nvSpPr>
        <p:spPr>
          <a:xfrm>
            <a:off x="0" y="6595656"/>
            <a:ext cx="2123853" cy="262344"/>
          </a:xfrm>
          <a:prstGeom prst="rect">
            <a:avLst/>
          </a:prstGeom>
          <a:noFill/>
        </p:spPr>
        <p:txBody>
          <a:bodyPr vert="horz" wrap="square" lIns="0" tIns="0" rIns="0" bIns="0" rtlCol="0" anchor="ctr" anchorCtr="1">
            <a:noAutofit/>
          </a:bodyPr>
          <a:lstStyle/>
          <a:p>
            <a:pPr algn="l">
              <a:lnSpc>
                <a:spcPct val="90000"/>
              </a:lnSpc>
              <a:spcBef>
                <a:spcPts val="0"/>
              </a:spcBef>
              <a:spcAft>
                <a:spcPts val="0"/>
              </a:spcAft>
            </a:pPr>
            <a:r>
              <a:rPr lang="en-US" sz="1000">
                <a:solidFill>
                  <a:srgbClr val="000000"/>
                </a:solidFill>
                <a:latin typeface="Calibri" panose="020F0502020204030204" pitchFamily="34" charset="0"/>
              </a:rPr>
              <a:t>Classified as Microsoft Confidential</a:t>
            </a:r>
          </a:p>
        </p:txBody>
      </p:sp>
    </p:spTree>
    <p:extLst>
      <p:ext uri="{BB962C8B-B14F-4D97-AF65-F5344CB8AC3E}">
        <p14:creationId xmlns:p14="http://schemas.microsoft.com/office/powerpoint/2010/main" val="3581736372"/>
      </p:ext>
    </p:extLst>
  </p:cSld>
  <p:clrMap bg1="lt1" tx1="dk1" bg2="lt2" tx2="dk2" accent1="accent1" accent2="accent2" accent3="accent3" accent4="accent4" accent5="accent5" accent6="accent6" hlink="hlink" folHlink="folHlink"/>
  <p:sldLayoutIdLst>
    <p:sldLayoutId id="2147483767" r:id="rId1"/>
    <p:sldLayoutId id="2147483768" r:id="rId2"/>
    <p:sldLayoutId id="2147483769" r:id="rId3"/>
    <p:sldLayoutId id="2147483770" r:id="rId4"/>
    <p:sldLayoutId id="2147483771" r:id="rId5"/>
    <p:sldLayoutId id="2147483772" r:id="rId6"/>
    <p:sldLayoutId id="2147483773" r:id="rId7"/>
    <p:sldLayoutId id="2147483774" r:id="rId8"/>
  </p:sldLayoutIdLst>
  <p:transition>
    <p:fade/>
  </p:transition>
  <p:hf sldNum="0" hdr="0" ftr="0" dt="0"/>
  <p:txStyles>
    <p:titleStyle>
      <a:lvl1pPr algn="l" defTabSz="913505" rtl="0" eaLnBrk="1" fontAlgn="base" hangingPunct="1">
        <a:lnSpc>
          <a:spcPct val="90000"/>
        </a:lnSpc>
        <a:spcBef>
          <a:spcPct val="0"/>
        </a:spcBef>
        <a:spcAft>
          <a:spcPct val="0"/>
        </a:spcAft>
        <a:defRPr lang="en-US" sz="5294" kern="1200" spc="-100" dirty="0">
          <a:ln w="3175">
            <a:noFill/>
          </a:ln>
          <a:solidFill>
            <a:schemeClr val="tx2"/>
          </a:solidFill>
          <a:latin typeface="+mj-lt"/>
          <a:ea typeface="ＭＳ Ｐゴシック" charset="0"/>
          <a:cs typeface="Segoe UI" pitchFamily="34" charset="0"/>
        </a:defRPr>
      </a:lvl1pPr>
      <a:lvl2pPr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2pPr>
      <a:lvl3pPr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3pPr>
      <a:lvl4pPr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4pPr>
      <a:lvl5pPr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5pPr>
      <a:lvl6pPr marL="448193"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6pPr>
      <a:lvl7pPr marL="896386"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7pPr>
      <a:lvl8pPr marL="1344579"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8pPr>
      <a:lvl9pPr marL="1792773"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9pPr>
    </p:titleStyle>
    <p:bodyStyle>
      <a:lvl1pPr marL="336145" indent="-336145" algn="l" defTabSz="913505" rtl="0" eaLnBrk="1" fontAlgn="base" hangingPunct="1">
        <a:lnSpc>
          <a:spcPct val="90000"/>
        </a:lnSpc>
        <a:spcBef>
          <a:spcPct val="20000"/>
        </a:spcBef>
        <a:spcAft>
          <a:spcPct val="0"/>
        </a:spcAft>
        <a:buSzPct val="90000"/>
        <a:buFont typeface="Arial" charset="0"/>
        <a:buChar char="•"/>
        <a:defRPr sz="3921" kern="1200">
          <a:solidFill>
            <a:schemeClr val="tx2"/>
          </a:solidFill>
          <a:latin typeface="+mj-lt"/>
          <a:ea typeface="ＭＳ Ｐゴシック" charset="0"/>
          <a:cs typeface="ＭＳ Ｐゴシック" charset="0"/>
        </a:defRPr>
      </a:lvl1pPr>
      <a:lvl2pPr marL="572691" indent="-236546" algn="l" defTabSz="913505" rtl="0" eaLnBrk="1" fontAlgn="base" hangingPunct="1">
        <a:lnSpc>
          <a:spcPct val="90000"/>
        </a:lnSpc>
        <a:spcBef>
          <a:spcPct val="20000"/>
        </a:spcBef>
        <a:spcAft>
          <a:spcPct val="0"/>
        </a:spcAft>
        <a:buSzPct val="90000"/>
        <a:buFont typeface="Arial" charset="0"/>
        <a:buChar char="•"/>
        <a:defRPr sz="2353" kern="1200">
          <a:solidFill>
            <a:schemeClr val="tx2"/>
          </a:solidFill>
          <a:latin typeface="+mn-lt"/>
          <a:ea typeface="ＭＳ Ｐゴシック" charset="0"/>
          <a:cs typeface="+mn-cs"/>
        </a:defRPr>
      </a:lvl2pPr>
      <a:lvl3pPr marL="784338" indent="-224097" algn="l" defTabSz="913505" rtl="0" eaLnBrk="1" fontAlgn="base" hangingPunct="1">
        <a:lnSpc>
          <a:spcPct val="90000"/>
        </a:lnSpc>
        <a:spcBef>
          <a:spcPct val="20000"/>
        </a:spcBef>
        <a:spcAft>
          <a:spcPct val="0"/>
        </a:spcAft>
        <a:buSzPct val="90000"/>
        <a:buFont typeface="Arial" charset="0"/>
        <a:buChar char="•"/>
        <a:defRPr sz="1961" kern="1200">
          <a:solidFill>
            <a:schemeClr val="tx2"/>
          </a:solidFill>
          <a:latin typeface="+mn-lt"/>
          <a:ea typeface="ＭＳ Ｐゴシック" charset="0"/>
          <a:cs typeface="+mn-cs"/>
        </a:defRPr>
      </a:lvl3pPr>
      <a:lvl4pPr marL="1008435" indent="-224097" algn="l" defTabSz="913505" rtl="0" eaLnBrk="1" fontAlgn="base" hangingPunct="1">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32531" indent="-224097" algn="l" defTabSz="913505" rtl="0" eaLnBrk="1" fontAlgn="base" hangingPunct="1">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33" cstate="print">
            <a:extLst>
              <a:ext uri="{28A0092B-C50C-407E-A947-70E740481C1C}">
                <a14:useLocalDpi xmlns:a14="http://schemas.microsoft.com/office/drawing/2010/main" val="0"/>
              </a:ext>
            </a:extLst>
          </a:blip>
          <a:stretch>
            <a:fillRect/>
          </a:stretch>
        </p:blipFill>
        <p:spPr>
          <a:xfrm rot="5400000">
            <a:off x="9208748" y="2991034"/>
            <a:ext cx="6858623" cy="876557"/>
          </a:xfrm>
          <a:prstGeom prst="rect">
            <a:avLst/>
          </a:prstGeom>
        </p:spPr>
      </p:pic>
      <p:sp>
        <p:nvSpPr>
          <p:cNvPr id="5" name="MSIPCMa7cd42bbb2aa0bb0cf23c20c" descr="{&quot;HashCode&quot;:-1634785317,&quot;Placement&quot;:&quot;Footer&quot;,&quot;Top&quot;:519.343,&quot;Left&quot;:0.0,&quot;SlideWidth&quot;:960,&quot;SlideHeight&quot;:540}">
            <a:extLst>
              <a:ext uri="{FF2B5EF4-FFF2-40B4-BE49-F238E27FC236}">
                <a16:creationId xmlns:a16="http://schemas.microsoft.com/office/drawing/2014/main" id="{A2E33EDE-5DF6-46FD-AFBA-100A33A75497}"/>
              </a:ext>
            </a:extLst>
          </p:cNvPr>
          <p:cNvSpPr txBox="1"/>
          <p:nvPr userDrawn="1"/>
        </p:nvSpPr>
        <p:spPr>
          <a:xfrm>
            <a:off x="0" y="6595656"/>
            <a:ext cx="2123853" cy="262344"/>
          </a:xfrm>
          <a:prstGeom prst="rect">
            <a:avLst/>
          </a:prstGeom>
          <a:noFill/>
        </p:spPr>
        <p:txBody>
          <a:bodyPr vert="horz" wrap="square" lIns="0" tIns="0" rIns="0" bIns="0" rtlCol="0" anchor="ctr" anchorCtr="1">
            <a:spAutoFit/>
          </a:bodyPr>
          <a:lstStyle/>
          <a:p>
            <a:pPr algn="l">
              <a:lnSpc>
                <a:spcPct val="90000"/>
              </a:lnSpc>
              <a:spcBef>
                <a:spcPts val="0"/>
              </a:spcBef>
              <a:spcAft>
                <a:spcPts val="0"/>
              </a:spcAft>
            </a:pPr>
            <a:r>
              <a:rPr lang="en-US" sz="1000">
                <a:solidFill>
                  <a:srgbClr val="000000"/>
                </a:solidFill>
                <a:latin typeface="Calibri" panose="020F0502020204030204" pitchFamily="34" charset="0"/>
              </a:rPr>
              <a:t>Classified as Microsoft Confidential</a:t>
            </a:r>
            <a:endParaRPr lang="en-US" sz="1000" dirty="0" err="1">
              <a:solidFill>
                <a:srgbClr val="000000"/>
              </a:solidFill>
              <a:latin typeface="Calibri" panose="020F0502020204030204" pitchFamily="34" charset="0"/>
            </a:endParaRPr>
          </a:p>
        </p:txBody>
      </p:sp>
    </p:spTree>
    <p:extLst>
      <p:ext uri="{BB962C8B-B14F-4D97-AF65-F5344CB8AC3E}">
        <p14:creationId xmlns:p14="http://schemas.microsoft.com/office/powerpoint/2010/main" val="3796248461"/>
      </p:ext>
    </p:extLst>
  </p:cSld>
  <p:clrMap bg1="lt1" tx1="dk1" bg2="lt2" tx2="dk2" accent1="accent1" accent2="accent2" accent3="accent3" accent4="accent4" accent5="accent5" accent6="accent6" hlink="hlink" folHlink="folHlink"/>
  <p:sldLayoutIdLst>
    <p:sldLayoutId id="2147483776" r:id="rId1"/>
    <p:sldLayoutId id="2147483777" r:id="rId2"/>
    <p:sldLayoutId id="2147483778" r:id="rId3"/>
    <p:sldLayoutId id="2147483779" r:id="rId4"/>
    <p:sldLayoutId id="2147483780" r:id="rId5"/>
    <p:sldLayoutId id="2147483781" r:id="rId6"/>
    <p:sldLayoutId id="2147483782" r:id="rId7"/>
    <p:sldLayoutId id="2147483783" r:id="rId8"/>
    <p:sldLayoutId id="2147483784" r:id="rId9"/>
    <p:sldLayoutId id="2147483785" r:id="rId10"/>
    <p:sldLayoutId id="2147483786" r:id="rId11"/>
    <p:sldLayoutId id="2147483787" r:id="rId12"/>
    <p:sldLayoutId id="2147483788" r:id="rId13"/>
    <p:sldLayoutId id="2147483789" r:id="rId14"/>
    <p:sldLayoutId id="2147483790" r:id="rId15"/>
    <p:sldLayoutId id="2147483791" r:id="rId16"/>
    <p:sldLayoutId id="2147483792" r:id="rId17"/>
    <p:sldLayoutId id="2147483793" r:id="rId18"/>
    <p:sldLayoutId id="2147483794" r:id="rId19"/>
    <p:sldLayoutId id="2147483795" r:id="rId20"/>
    <p:sldLayoutId id="2147483796" r:id="rId21"/>
    <p:sldLayoutId id="2147483797" r:id="rId22"/>
    <p:sldLayoutId id="2147483798" r:id="rId23"/>
    <p:sldLayoutId id="2147483799" r:id="rId24"/>
    <p:sldLayoutId id="2147483800" r:id="rId25"/>
    <p:sldLayoutId id="2147483801" r:id="rId26"/>
    <p:sldLayoutId id="2147483802" r:id="rId27"/>
    <p:sldLayoutId id="2147483803" r:id="rId28"/>
    <p:sldLayoutId id="2147483804" r:id="rId29"/>
    <p:sldLayoutId id="2147483805" r:id="rId30"/>
    <p:sldLayoutId id="2147483806" r:id="rId31"/>
  </p:sldLayoutIdLst>
  <p:transition>
    <p:fade/>
  </p:transition>
  <p:hf sldNum="0" hdr="0" ftr="0" dt="0"/>
  <p:txStyles>
    <p:title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38200" y="1825625"/>
            <a:ext cx="10515600" cy="4110941"/>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E4C8473-95EA-48C2-917D-84A3AF9AB99B}" type="slidenum">
              <a:rPr lang="en-US" smtClean="0"/>
              <a:t>‹#›</a:t>
            </a:fld>
            <a:endParaRPr lang="en-US" dirty="0"/>
          </a:p>
        </p:txBody>
      </p:sp>
      <p:sp>
        <p:nvSpPr>
          <p:cNvPr id="8" name="Title Placeholder 7"/>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5" name="MSIPCM126a4487b9df95830b129d1d" descr="{&quot;HashCode&quot;:-1634785317,&quot;Placement&quot;:&quot;Footer&quot;,&quot;Top&quot;:519.343,&quot;Left&quot;:0.0,&quot;SlideWidth&quot;:960,&quot;SlideHeight&quot;:540}">
            <a:extLst>
              <a:ext uri="{FF2B5EF4-FFF2-40B4-BE49-F238E27FC236}">
                <a16:creationId xmlns:a16="http://schemas.microsoft.com/office/drawing/2014/main" id="{333B5884-E7E2-4043-BE7B-0CA1B1CB444A}"/>
              </a:ext>
            </a:extLst>
          </p:cNvPr>
          <p:cNvSpPr txBox="1"/>
          <p:nvPr userDrawn="1"/>
        </p:nvSpPr>
        <p:spPr>
          <a:xfrm>
            <a:off x="0" y="6595656"/>
            <a:ext cx="2123853" cy="262344"/>
          </a:xfrm>
          <a:prstGeom prst="rect">
            <a:avLst/>
          </a:prstGeom>
          <a:noFill/>
        </p:spPr>
        <p:txBody>
          <a:bodyPr vert="horz" wrap="square" lIns="0" tIns="0" rIns="0" bIns="0" rtlCol="0" anchor="ctr" anchorCtr="1">
            <a:spAutoFit/>
          </a:bodyPr>
          <a:lstStyle/>
          <a:p>
            <a:pPr algn="l">
              <a:lnSpc>
                <a:spcPct val="90000"/>
              </a:lnSpc>
              <a:spcBef>
                <a:spcPts val="0"/>
              </a:spcBef>
              <a:spcAft>
                <a:spcPts val="0"/>
              </a:spcAft>
            </a:pPr>
            <a:r>
              <a:rPr lang="en-US" sz="1000">
                <a:solidFill>
                  <a:srgbClr val="000000"/>
                </a:solidFill>
                <a:latin typeface="Calibri" panose="020F0502020204030204" pitchFamily="34" charset="0"/>
              </a:rPr>
              <a:t>Classified as Microsoft Confidential</a:t>
            </a:r>
            <a:endParaRPr lang="en-US" sz="1000" dirty="0" err="1">
              <a:solidFill>
                <a:srgbClr val="000000"/>
              </a:solidFill>
              <a:latin typeface="Calibri" panose="020F0502020204030204" pitchFamily="34" charset="0"/>
            </a:endParaRPr>
          </a:p>
        </p:txBody>
      </p:sp>
      <p:sp>
        <p:nvSpPr>
          <p:cNvPr id="7" name="Rectangle 6">
            <a:extLst>
              <a:ext uri="{FF2B5EF4-FFF2-40B4-BE49-F238E27FC236}">
                <a16:creationId xmlns:a16="http://schemas.microsoft.com/office/drawing/2014/main" id="{067DEAE1-C4F9-4B8C-BB35-22CB8FF388D2}"/>
              </a:ext>
            </a:extLst>
          </p:cNvPr>
          <p:cNvSpPr/>
          <p:nvPr userDrawn="1"/>
        </p:nvSpPr>
        <p:spPr>
          <a:xfrm>
            <a:off x="3996796" y="6488668"/>
            <a:ext cx="4040145" cy="369332"/>
          </a:xfrm>
          <a:prstGeom prst="rect">
            <a:avLst/>
          </a:prstGeom>
        </p:spPr>
        <p:txBody>
          <a:bodyPr wrap="none">
            <a:spAutoFit/>
          </a:bodyPr>
          <a:lstStyle/>
          <a:p>
            <a:pPr marL="0" marR="0">
              <a:spcBef>
                <a:spcPts val="0"/>
              </a:spcBef>
              <a:spcAft>
                <a:spcPts val="0"/>
              </a:spcAft>
            </a:pPr>
            <a:r>
              <a:rPr lang="en-US" sz="1800" dirty="0">
                <a:solidFill>
                  <a:srgbClr val="1A1A1A"/>
                </a:solidFill>
                <a:effectLst/>
                <a:latin typeface="Segoe UI" panose="020B0502040204020203" pitchFamily="34" charset="0"/>
                <a:ea typeface="Calibri" panose="020F0502020204030204" pitchFamily="34" charset="0"/>
              </a:rPr>
              <a:t>© 2017 Microsoft. All rights reserved. </a:t>
            </a:r>
            <a:endParaRPr lang="en-US" sz="1600" dirty="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570580834"/>
      </p:ext>
    </p:extLst>
  </p:cSld>
  <p:clrMap bg1="lt1" tx1="dk1" bg2="lt2" tx2="dk2" accent1="accent1" accent2="accent2" accent3="accent3" accent4="accent4" accent5="accent5" accent6="accent6" hlink="hlink" folHlink="folHlink"/>
  <p:sldLayoutIdLst>
    <p:sldLayoutId id="2147483913" r:id="rId1"/>
    <p:sldLayoutId id="2147483914" r:id="rId2"/>
    <p:sldLayoutId id="2147483915" r:id="rId3"/>
    <p:sldLayoutId id="2147483916" r:id="rId4"/>
    <p:sldLayoutId id="2147483917" r:id="rId5"/>
    <p:sldLayoutId id="2147483918" r:id="rId6"/>
    <p:sldLayoutId id="2147483919" r:id="rId7"/>
    <p:sldLayoutId id="2147483920" r:id="rId8"/>
    <p:sldLayoutId id="2147483921" r:id="rId9"/>
    <p:sldLayoutId id="2147483922" r:id="rId10"/>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400" rtl="0" eaLnBrk="1" latinLnBrk="0" hangingPunct="1">
        <a:lnSpc>
          <a:spcPct val="90000"/>
        </a:lnSpc>
        <a:spcBef>
          <a:spcPct val="0"/>
        </a:spcBef>
        <a:buNone/>
        <a:defRPr sz="4400" kern="1200">
          <a:solidFill>
            <a:schemeClr val="tx1"/>
          </a:solidFill>
          <a:latin typeface="Segoe Pro Display" panose="020B0502040504020203" pitchFamily="34" charset="0"/>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b="1" kern="1200">
          <a:solidFill>
            <a:schemeClr val="tx1"/>
          </a:solidFill>
          <a:latin typeface="Segoe Pro" panose="020B0502040504020203" pitchFamily="34"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Pro Display" panose="020B0502040504020203" pitchFamily="34"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Pro Light" panose="020B0302040504020203" pitchFamily="34"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Pro Light" panose="020B0302040504020203" pitchFamily="34"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Pro Light" panose="020B0302040504020203" pitchFamily="34"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DE7A5FD-4B6B-444B-80F4-BD8B92D963F6}"/>
              </a:ext>
            </a:extLst>
          </p:cNvPr>
          <p:cNvPicPr>
            <a:picLocks noChangeAspect="1"/>
          </p:cNvPicPr>
          <p:nvPr/>
        </p:nvPicPr>
        <p:blipFill rotWithShape="1">
          <a:blip r:embed="rId14"/>
          <a:srcRect t="58527"/>
          <a:stretch/>
        </p:blipFill>
        <p:spPr>
          <a:xfrm>
            <a:off x="0" y="6311900"/>
            <a:ext cx="12192000" cy="656349"/>
          </a:xfrm>
          <a:prstGeom prst="rect">
            <a:avLst/>
          </a:prstGeom>
        </p:spPr>
      </p:pic>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6227B8B-8530-471C-837A-298CF163F19D}" type="datetimeFigureOut">
              <a:rPr lang="en-US" smtClean="0"/>
              <a:t>9/18/2018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079179" y="6538912"/>
            <a:ext cx="413327" cy="365125"/>
          </a:xfrm>
          <a:prstGeom prst="rect">
            <a:avLst/>
          </a:prstGeom>
        </p:spPr>
        <p:txBody>
          <a:bodyPr vert="horz" lIns="91440" tIns="45720" rIns="91440" bIns="45720" rtlCol="0" anchor="ctr"/>
          <a:lstStyle>
            <a:lvl1pPr algn="r">
              <a:defRPr sz="1200" b="1">
                <a:solidFill>
                  <a:schemeClr val="tx1"/>
                </a:solidFill>
              </a:defRPr>
            </a:lvl1pPr>
          </a:lstStyle>
          <a:p>
            <a:fld id="{4E4C8473-95EA-48C2-917D-84A3AF9AB99B}" type="slidenum">
              <a:rPr lang="en-US" smtClean="0"/>
              <a:t>‹#›</a:t>
            </a:fld>
            <a:endParaRPr lang="en-US" dirty="0"/>
          </a:p>
        </p:txBody>
      </p:sp>
      <p:sp>
        <p:nvSpPr>
          <p:cNvPr id="8" name="MSIPCM12294ab4b52786fb6fac6129" descr="{&quot;HashCode&quot;:-1634785317,&quot;Placement&quot;:&quot;Footer&quot;,&quot;Top&quot;:519.343,&quot;Left&quot;:0.0,&quot;SlideWidth&quot;:960,&quot;SlideHeight&quot;:540}">
            <a:extLst>
              <a:ext uri="{FF2B5EF4-FFF2-40B4-BE49-F238E27FC236}">
                <a16:creationId xmlns:a16="http://schemas.microsoft.com/office/drawing/2014/main" id="{A0F2B8A7-6A0D-48AB-B493-46FEC1D353DF}"/>
              </a:ext>
            </a:extLst>
          </p:cNvPr>
          <p:cNvSpPr txBox="1"/>
          <p:nvPr userDrawn="1"/>
        </p:nvSpPr>
        <p:spPr>
          <a:xfrm>
            <a:off x="0" y="6595656"/>
            <a:ext cx="2123853" cy="262344"/>
          </a:xfrm>
          <a:prstGeom prst="rect">
            <a:avLst/>
          </a:prstGeom>
          <a:noFill/>
        </p:spPr>
        <p:txBody>
          <a:bodyPr vert="horz" wrap="square" lIns="0" tIns="0" rIns="0" bIns="0" rtlCol="0" anchor="ctr" anchorCtr="1">
            <a:noAutofit/>
          </a:bodyPr>
          <a:lstStyle/>
          <a:p>
            <a:pPr algn="l">
              <a:lnSpc>
                <a:spcPct val="90000"/>
              </a:lnSpc>
              <a:spcBef>
                <a:spcPts val="0"/>
              </a:spcBef>
              <a:spcAft>
                <a:spcPts val="0"/>
              </a:spcAft>
            </a:pPr>
            <a:r>
              <a:rPr lang="en-US" sz="1000">
                <a:solidFill>
                  <a:srgbClr val="000000"/>
                </a:solidFill>
                <a:latin typeface="Calibri" panose="020F0502020204030204" pitchFamily="34" charset="0"/>
              </a:rPr>
              <a:t>Classified as Microsoft Confidential</a:t>
            </a:r>
          </a:p>
        </p:txBody>
      </p:sp>
    </p:spTree>
    <p:extLst>
      <p:ext uri="{BB962C8B-B14F-4D97-AF65-F5344CB8AC3E}">
        <p14:creationId xmlns:p14="http://schemas.microsoft.com/office/powerpoint/2010/main" val="2370201431"/>
      </p:ext>
    </p:extLst>
  </p:cSld>
  <p:clrMap bg1="lt1" tx1="dk1" bg2="lt2" tx2="dk2" accent1="accent1" accent2="accent2" accent3="accent3" accent4="accent4" accent5="accent5" accent6="accent6" hlink="hlink" folHlink="folHlink"/>
  <p:sldLayoutIdLst>
    <p:sldLayoutId id="2147483939" r:id="rId1"/>
    <p:sldLayoutId id="2147483940" r:id="rId2"/>
    <p:sldLayoutId id="2147483941" r:id="rId3"/>
    <p:sldLayoutId id="2147483942" r:id="rId4"/>
    <p:sldLayoutId id="2147483943" r:id="rId5"/>
    <p:sldLayoutId id="2147483944" r:id="rId6"/>
    <p:sldLayoutId id="2147483945" r:id="rId7"/>
    <p:sldLayoutId id="2147483946" r:id="rId8"/>
    <p:sldLayoutId id="2147483947" r:id="rId9"/>
    <p:sldLayoutId id="2147483948" r:id="rId10"/>
    <p:sldLayoutId id="2147483949" r:id="rId11"/>
    <p:sldLayoutId id="2147483950" r:id="rId1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400" rtl="0" eaLnBrk="1" latinLnBrk="0" hangingPunct="1">
        <a:lnSpc>
          <a:spcPct val="90000"/>
        </a:lnSpc>
        <a:spcBef>
          <a:spcPct val="0"/>
        </a:spcBef>
        <a:buNone/>
        <a:defRPr sz="4400" kern="1200">
          <a:solidFill>
            <a:schemeClr val="tx1"/>
          </a:solidFill>
          <a:latin typeface="Segoe Pro Display Light" panose="020B0302040504020203"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Pro" panose="020B0502040504020203"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Pro Light" panose="020B03020405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Pro Light" panose="020B03020405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Pro Light" panose="020B03020405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Pro Light" panose="020B03020405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DE7A5FD-4B6B-444B-80F4-BD8B92D963F6}"/>
              </a:ext>
            </a:extLst>
          </p:cNvPr>
          <p:cNvPicPr>
            <a:picLocks noChangeAspect="1"/>
          </p:cNvPicPr>
          <p:nvPr/>
        </p:nvPicPr>
        <p:blipFill rotWithShape="1">
          <a:blip r:embed="rId17"/>
          <a:srcRect t="58527"/>
          <a:stretch/>
        </p:blipFill>
        <p:spPr>
          <a:xfrm>
            <a:off x="0" y="6311900"/>
            <a:ext cx="12192000" cy="656349"/>
          </a:xfrm>
          <a:prstGeom prst="rect">
            <a:avLst/>
          </a:prstGeom>
        </p:spPr>
      </p:pic>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6227B8B-8530-471C-837A-298CF163F19D}" type="datetimeFigureOut">
              <a:rPr lang="en-US" smtClean="0"/>
              <a:t>9/18/2018</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Segoe Pro" panose="020B0502040504020203" pitchFamily="34" charset="0"/>
              </a:defRPr>
            </a:lvl1pPr>
          </a:lstStyle>
          <a:p>
            <a:endParaRPr lang="en-US" dirty="0"/>
          </a:p>
        </p:txBody>
      </p:sp>
      <p:sp>
        <p:nvSpPr>
          <p:cNvPr id="6" name="Slide Number Placeholder 5"/>
          <p:cNvSpPr>
            <a:spLocks noGrp="1"/>
          </p:cNvSpPr>
          <p:nvPr>
            <p:ph type="sldNum" sz="quarter" idx="4"/>
          </p:nvPr>
        </p:nvSpPr>
        <p:spPr>
          <a:xfrm>
            <a:off x="10079179" y="6538912"/>
            <a:ext cx="413327" cy="365125"/>
          </a:xfrm>
          <a:prstGeom prst="rect">
            <a:avLst/>
          </a:prstGeom>
        </p:spPr>
        <p:txBody>
          <a:bodyPr vert="horz" lIns="91440" tIns="45720" rIns="91440" bIns="45720" rtlCol="0" anchor="ctr"/>
          <a:lstStyle>
            <a:lvl1pPr algn="r">
              <a:defRPr sz="1200" b="1">
                <a:solidFill>
                  <a:schemeClr val="tx1"/>
                </a:solidFill>
              </a:defRPr>
            </a:lvl1pPr>
          </a:lstStyle>
          <a:p>
            <a:fld id="{4E4C8473-95EA-48C2-917D-84A3AF9AB99B}" type="slidenum">
              <a:rPr lang="en-US" smtClean="0"/>
              <a:t>‹#›</a:t>
            </a:fld>
            <a:endParaRPr lang="en-US" dirty="0"/>
          </a:p>
        </p:txBody>
      </p:sp>
      <p:sp>
        <p:nvSpPr>
          <p:cNvPr id="8" name="MSIPCM126a4487b9df95830b129d1d" descr="{&quot;HashCode&quot;:-1634785317,&quot;Placement&quot;:&quot;Footer&quot;,&quot;Top&quot;:519.343,&quot;Left&quot;:0.0,&quot;SlideWidth&quot;:960,&quot;SlideHeight&quot;:540}">
            <a:extLst>
              <a:ext uri="{FF2B5EF4-FFF2-40B4-BE49-F238E27FC236}">
                <a16:creationId xmlns:a16="http://schemas.microsoft.com/office/drawing/2014/main" id="{9F5D74FE-0490-4431-84DE-D0CF73B8320F}"/>
              </a:ext>
            </a:extLst>
          </p:cNvPr>
          <p:cNvSpPr txBox="1"/>
          <p:nvPr userDrawn="1"/>
        </p:nvSpPr>
        <p:spPr>
          <a:xfrm>
            <a:off x="0" y="6595656"/>
            <a:ext cx="2123853" cy="262344"/>
          </a:xfrm>
          <a:prstGeom prst="rect">
            <a:avLst/>
          </a:prstGeom>
          <a:noFill/>
        </p:spPr>
        <p:txBody>
          <a:bodyPr vert="horz" wrap="square" lIns="0" tIns="0" rIns="0" bIns="0" rtlCol="0" anchor="ctr" anchorCtr="1">
            <a:spAutoFit/>
          </a:bodyPr>
          <a:lstStyle/>
          <a:p>
            <a:pPr algn="l">
              <a:lnSpc>
                <a:spcPct val="90000"/>
              </a:lnSpc>
              <a:spcBef>
                <a:spcPts val="0"/>
              </a:spcBef>
              <a:spcAft>
                <a:spcPts val="0"/>
              </a:spcAft>
            </a:pPr>
            <a:r>
              <a:rPr lang="en-US" sz="1000">
                <a:solidFill>
                  <a:srgbClr val="000000"/>
                </a:solidFill>
                <a:latin typeface="Calibri" panose="020F0502020204030204" pitchFamily="34" charset="0"/>
              </a:rPr>
              <a:t>Classified as Microsoft Confidential</a:t>
            </a:r>
            <a:endParaRPr lang="en-US" sz="1000" dirty="0" err="1">
              <a:solidFill>
                <a:srgbClr val="000000"/>
              </a:solidFill>
              <a:latin typeface="Calibri" panose="020F0502020204030204" pitchFamily="34" charset="0"/>
            </a:endParaRPr>
          </a:p>
        </p:txBody>
      </p:sp>
      <p:sp>
        <p:nvSpPr>
          <p:cNvPr id="9" name="Rectangle 8">
            <a:extLst>
              <a:ext uri="{FF2B5EF4-FFF2-40B4-BE49-F238E27FC236}">
                <a16:creationId xmlns:a16="http://schemas.microsoft.com/office/drawing/2014/main" id="{1F48ACD8-A176-4352-909B-C02884F50B0D}"/>
              </a:ext>
            </a:extLst>
          </p:cNvPr>
          <p:cNvSpPr/>
          <p:nvPr userDrawn="1"/>
        </p:nvSpPr>
        <p:spPr>
          <a:xfrm>
            <a:off x="3996796" y="6488668"/>
            <a:ext cx="4040145" cy="369332"/>
          </a:xfrm>
          <a:prstGeom prst="rect">
            <a:avLst/>
          </a:prstGeom>
        </p:spPr>
        <p:txBody>
          <a:bodyPr wrap="none">
            <a:spAutoFit/>
          </a:bodyPr>
          <a:lstStyle/>
          <a:p>
            <a:pPr marL="0" marR="0">
              <a:spcBef>
                <a:spcPts val="0"/>
              </a:spcBef>
              <a:spcAft>
                <a:spcPts val="0"/>
              </a:spcAft>
            </a:pPr>
            <a:r>
              <a:rPr lang="en-US" sz="1800" dirty="0">
                <a:solidFill>
                  <a:srgbClr val="1A1A1A"/>
                </a:solidFill>
                <a:effectLst/>
                <a:latin typeface="Segoe UI" panose="020B0502040204020203" pitchFamily="34" charset="0"/>
                <a:ea typeface="Calibri" panose="020F0502020204030204" pitchFamily="34" charset="0"/>
              </a:rPr>
              <a:t>© 2017 Microsoft. All rights reserved. </a:t>
            </a:r>
            <a:endParaRPr lang="en-US" sz="1600" dirty="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2332046531"/>
      </p:ext>
    </p:extLst>
  </p:cSld>
  <p:clrMap bg1="lt1" tx1="dk1" bg2="lt2" tx2="dk2" accent1="accent1" accent2="accent2" accent3="accent3" accent4="accent4" accent5="accent5" accent6="accent6" hlink="hlink" folHlink="folHlink"/>
  <p:sldLayoutIdLst>
    <p:sldLayoutId id="2147483952" r:id="rId1"/>
    <p:sldLayoutId id="2147483953" r:id="rId2"/>
    <p:sldLayoutId id="2147483954" r:id="rId3"/>
    <p:sldLayoutId id="2147483955" r:id="rId4"/>
    <p:sldLayoutId id="2147483956" r:id="rId5"/>
    <p:sldLayoutId id="2147483957" r:id="rId6"/>
    <p:sldLayoutId id="2147483958" r:id="rId7"/>
    <p:sldLayoutId id="2147483959" r:id="rId8"/>
    <p:sldLayoutId id="2147483960" r:id="rId9"/>
    <p:sldLayoutId id="2147483961" r:id="rId10"/>
    <p:sldLayoutId id="2147483963" r:id="rId11"/>
    <p:sldLayoutId id="2147483964" r:id="rId12"/>
    <p:sldLayoutId id="2147483965" r:id="rId13"/>
    <p:sldLayoutId id="2147483935" r:id="rId14"/>
    <p:sldLayoutId id="2147483979" r:id="rId1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400" rtl="0" eaLnBrk="1" latinLnBrk="0" hangingPunct="1">
        <a:lnSpc>
          <a:spcPct val="90000"/>
        </a:lnSpc>
        <a:spcBef>
          <a:spcPct val="0"/>
        </a:spcBef>
        <a:buNone/>
        <a:defRPr sz="4400" kern="1200">
          <a:solidFill>
            <a:schemeClr val="tx1"/>
          </a:solidFill>
          <a:latin typeface="Segoe Pro Display Light" panose="020B0302040504020203"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Pro" panose="020B0502040504020203"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Pro Light" panose="020B03020405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Pro Light" panose="020B03020405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Pro Light" panose="020B03020405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Pro Light" panose="020B03020405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155.xml"/></Relationships>
</file>

<file path=ppt/slides/_rels/slide10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5.xml"/><Relationship Id="rId1" Type="http://schemas.openxmlformats.org/officeDocument/2006/relationships/slideLayout" Target="../slideLayouts/slideLayout155.xml"/></Relationships>
</file>

<file path=ppt/slides/_rels/slide10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6.xml"/><Relationship Id="rId1" Type="http://schemas.openxmlformats.org/officeDocument/2006/relationships/slideLayout" Target="../slideLayouts/slideLayout155.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57.xml"/></Relationships>
</file>

<file path=ppt/slides/_rels/slide10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7.xml"/><Relationship Id="rId1" Type="http://schemas.openxmlformats.org/officeDocument/2006/relationships/slideLayout" Target="../slideLayouts/slideLayout155.xml"/></Relationships>
</file>

<file path=ppt/slides/_rels/slide10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78.xml"/><Relationship Id="rId1" Type="http://schemas.openxmlformats.org/officeDocument/2006/relationships/slideLayout" Target="../slideLayouts/slideLayout155.xml"/><Relationship Id="rId4" Type="http://schemas.openxmlformats.org/officeDocument/2006/relationships/image" Target="../media/image25.png"/></Relationships>
</file>

<file path=ppt/slides/_rels/slide10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9.xml"/><Relationship Id="rId1" Type="http://schemas.openxmlformats.org/officeDocument/2006/relationships/slideLayout" Target="../slideLayouts/slideLayout155.xml"/></Relationships>
</file>

<file path=ppt/slides/_rels/slide10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0.xml"/><Relationship Id="rId1" Type="http://schemas.openxmlformats.org/officeDocument/2006/relationships/slideLayout" Target="../slideLayouts/slideLayout155.xml"/></Relationships>
</file>

<file path=ppt/slides/_rels/slide10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1.xml"/><Relationship Id="rId1" Type="http://schemas.openxmlformats.org/officeDocument/2006/relationships/slideLayout" Target="../slideLayouts/slideLayout155.xml"/></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155.xml"/><Relationship Id="rId4" Type="http://schemas.openxmlformats.org/officeDocument/2006/relationships/image" Target="../media/image31.png"/></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155.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155.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15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57.xml"/></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5.xml"/><Relationship Id="rId1" Type="http://schemas.openxmlformats.org/officeDocument/2006/relationships/slideLayout" Target="../slideLayouts/slideLayout15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7.xml"/></Relationships>
</file>

<file path=ppt/slides/_rels/slide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xml"/><Relationship Id="rId1" Type="http://schemas.openxmlformats.org/officeDocument/2006/relationships/slideLayout" Target="../slideLayouts/slideLayout8.xml"/><Relationship Id="rId4" Type="http://schemas.openxmlformats.org/officeDocument/2006/relationships/image" Target="../media/image2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5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5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5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5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5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5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5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57.xml"/></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2.xml"/><Relationship Id="rId1" Type="http://schemas.openxmlformats.org/officeDocument/2006/relationships/slideLayout" Target="../slideLayouts/slideLayout157.xml"/></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3.xml"/><Relationship Id="rId1" Type="http://schemas.openxmlformats.org/officeDocument/2006/relationships/slideLayout" Target="../slideLayouts/slideLayout157.xml"/></Relationships>
</file>

<file path=ppt/slides/_rels/slide3.xml.rels><?xml version="1.0" encoding="UTF-8" standalone="yes"?>
<Relationships xmlns="http://schemas.openxmlformats.org/package/2006/relationships"><Relationship Id="rId3" Type="http://schemas.openxmlformats.org/officeDocument/2006/relationships/hyperlink" Target="http://www.microsoft.com/en-us/download/details.aspx?id=45331" TargetMode="External"/><Relationship Id="rId2" Type="http://schemas.openxmlformats.org/officeDocument/2006/relationships/notesSlide" Target="../notesSlides/notesSlide3.xml"/><Relationship Id="rId1" Type="http://schemas.openxmlformats.org/officeDocument/2006/relationships/slideLayout" Target="../slideLayouts/slideLayout5.xml"/><Relationship Id="rId5" Type="http://schemas.openxmlformats.org/officeDocument/2006/relationships/image" Target="../media/image25.png"/><Relationship Id="rId4" Type="http://schemas.openxmlformats.org/officeDocument/2006/relationships/hyperlink" Target="http://www.obvience.com/"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4.xml"/><Relationship Id="rId1" Type="http://schemas.openxmlformats.org/officeDocument/2006/relationships/slideLayout" Target="../slideLayouts/slideLayout157.xml"/></Relationships>
</file>

<file path=ppt/slides/_rels/slide3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5.xml"/><Relationship Id="rId1" Type="http://schemas.openxmlformats.org/officeDocument/2006/relationships/slideLayout" Target="../slideLayouts/slideLayout157.xml"/></Relationships>
</file>

<file path=ppt/slides/_rels/slide3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6.xml"/><Relationship Id="rId1" Type="http://schemas.openxmlformats.org/officeDocument/2006/relationships/slideLayout" Target="../slideLayouts/slideLayout157.xml"/></Relationships>
</file>

<file path=ppt/slides/_rels/slide3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7.xml"/><Relationship Id="rId1" Type="http://schemas.openxmlformats.org/officeDocument/2006/relationships/slideLayout" Target="../slideLayouts/slideLayout15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57.xml"/></Relationships>
</file>

<file path=ppt/slides/_rels/slide3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8.xml"/><Relationship Id="rId1" Type="http://schemas.openxmlformats.org/officeDocument/2006/relationships/slideLayout" Target="../slideLayouts/slideLayout157.xml"/></Relationships>
</file>

<file path=ppt/slides/_rels/slide3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9.xml"/><Relationship Id="rId1" Type="http://schemas.openxmlformats.org/officeDocument/2006/relationships/slideLayout" Target="../slideLayouts/slideLayout157.xml"/></Relationships>
</file>

<file path=ppt/slides/_rels/slide3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0.xml"/><Relationship Id="rId1" Type="http://schemas.openxmlformats.org/officeDocument/2006/relationships/slideLayout" Target="../slideLayouts/slideLayout157.xml"/></Relationships>
</file>

<file path=ppt/slides/_rels/slide3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1.xml"/><Relationship Id="rId1" Type="http://schemas.openxmlformats.org/officeDocument/2006/relationships/slideLayout" Target="../slideLayouts/slideLayout15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52.xml"/></Relationships>
</file>

<file path=ppt/slides/_rels/slide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xml"/><Relationship Id="rId1" Type="http://schemas.openxmlformats.org/officeDocument/2006/relationships/slideLayout" Target="../slideLayouts/slideLayout159.xml"/><Relationship Id="rId6" Type="http://schemas.openxmlformats.org/officeDocument/2006/relationships/image" Target="../media/image24.png"/><Relationship Id="rId5" Type="http://schemas.openxmlformats.org/officeDocument/2006/relationships/image" Target="../media/image29.png"/><Relationship Id="rId4" Type="http://schemas.openxmlformats.org/officeDocument/2006/relationships/image" Target="../media/image28.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5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5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5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5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57.xml"/></Relationships>
</file>

<file path=ppt/slides/_rels/slide4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57.xml"/></Relationships>
</file>

<file path=ppt/slides/_rels/slide4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57.xml"/></Relationships>
</file>

<file path=ppt/slides/_rels/slide4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57.xml"/></Relationships>
</file>

<file path=ppt/slides/_rels/slide4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57.xml"/></Relationships>
</file>

<file path=ppt/slides/_rels/slide4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57.xml"/></Relationships>
</file>

<file path=ppt/slides/_rels/slide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xml"/><Relationship Id="rId1" Type="http://schemas.openxmlformats.org/officeDocument/2006/relationships/slideLayout" Target="../slideLayouts/slideLayout14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57.xml"/></Relationships>
</file>

<file path=ppt/slides/_rels/slide5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57.xml"/></Relationships>
</file>

<file path=ppt/slides/_rels/slide5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57.xml"/></Relationships>
</file>

<file path=ppt/slides/_rels/slide5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57.xml"/></Relationships>
</file>

<file path=ppt/slides/_rels/slide5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5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5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5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57.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5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5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2.xml"/></Relationships>
</file>

<file path=ppt/slides/_rels/slide6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57.xml"/></Relationships>
</file>

<file path=ppt/slides/_rels/slide6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157.xml"/></Relationships>
</file>

<file path=ppt/slides/_rels/slide6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8.xml"/><Relationship Id="rId1" Type="http://schemas.openxmlformats.org/officeDocument/2006/relationships/slideLayout" Target="../slideLayouts/slideLayout15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57.xml"/></Relationships>
</file>

<file path=ppt/slides/_rels/slide6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9.xml"/><Relationship Id="rId1" Type="http://schemas.openxmlformats.org/officeDocument/2006/relationships/slideLayout" Target="../slideLayouts/slideLayout157.xml"/></Relationships>
</file>

<file path=ppt/slides/_rels/slide6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0.xml"/><Relationship Id="rId1" Type="http://schemas.openxmlformats.org/officeDocument/2006/relationships/slideLayout" Target="../slideLayouts/slideLayout157.xml"/></Relationships>
</file>

<file path=ppt/slides/_rels/slide6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1.xml"/><Relationship Id="rId1" Type="http://schemas.openxmlformats.org/officeDocument/2006/relationships/slideLayout" Target="../slideLayouts/slideLayout157.xml"/></Relationships>
</file>

<file path=ppt/slides/_rels/slide6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2.xml"/><Relationship Id="rId1" Type="http://schemas.openxmlformats.org/officeDocument/2006/relationships/slideLayout" Target="../slideLayouts/slideLayout157.xml"/></Relationships>
</file>

<file path=ppt/slides/_rels/slide6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3.xml"/><Relationship Id="rId1" Type="http://schemas.openxmlformats.org/officeDocument/2006/relationships/slideLayout" Target="../slideLayouts/slideLayout157.xml"/></Relationships>
</file>

<file path=ppt/slides/_rels/slide6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4.xml"/><Relationship Id="rId1" Type="http://schemas.openxmlformats.org/officeDocument/2006/relationships/slideLayout" Target="../slideLayouts/slideLayout15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57.xml"/></Relationships>
</file>

<file path=ppt/slides/_rels/slide7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5.xml"/><Relationship Id="rId1" Type="http://schemas.openxmlformats.org/officeDocument/2006/relationships/slideLayout" Target="../slideLayouts/slideLayout157.xml"/></Relationships>
</file>

<file path=ppt/slides/_rels/slide7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6.xml"/><Relationship Id="rId1" Type="http://schemas.openxmlformats.org/officeDocument/2006/relationships/slideLayout" Target="../slideLayouts/slideLayout157.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57.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5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52.xml"/></Relationships>
</file>

<file path=ppt/slides/_rels/slide7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0.xml"/><Relationship Id="rId1" Type="http://schemas.openxmlformats.org/officeDocument/2006/relationships/slideLayout" Target="../slideLayouts/slideLayout154.xml"/></Relationships>
</file>

<file path=ppt/slides/_rels/slide7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1.xml"/><Relationship Id="rId1" Type="http://schemas.openxmlformats.org/officeDocument/2006/relationships/slideLayout" Target="../slideLayouts/slideLayout155.xml"/><Relationship Id="rId4" Type="http://schemas.openxmlformats.org/officeDocument/2006/relationships/image" Target="../media/image64.png"/></Relationships>
</file>

<file path=ppt/slides/_rels/slide7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2.xml"/><Relationship Id="rId1" Type="http://schemas.openxmlformats.org/officeDocument/2006/relationships/slideLayout" Target="../slideLayouts/slideLayout155.xml"/></Relationships>
</file>

<file path=ppt/slides/_rels/slide7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3.xml"/><Relationship Id="rId1" Type="http://schemas.openxmlformats.org/officeDocument/2006/relationships/slideLayout" Target="../slideLayouts/slideLayout155.xml"/></Relationships>
</file>

<file path=ppt/slides/_rels/slide7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4.xml"/><Relationship Id="rId1" Type="http://schemas.openxmlformats.org/officeDocument/2006/relationships/slideLayout" Target="../slideLayouts/slideLayout155.xml"/></Relationships>
</file>

<file path=ppt/slides/_rels/slide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xml"/><Relationship Id="rId1" Type="http://schemas.openxmlformats.org/officeDocument/2006/relationships/slideLayout" Target="../slideLayouts/slideLayout157.xml"/></Relationships>
</file>

<file path=ppt/slides/_rels/slide8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5.xml"/><Relationship Id="rId1" Type="http://schemas.openxmlformats.org/officeDocument/2006/relationships/slideLayout" Target="../slideLayouts/slideLayout155.xml"/></Relationships>
</file>

<file path=ppt/slides/_rels/slide8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6.xml"/><Relationship Id="rId1" Type="http://schemas.openxmlformats.org/officeDocument/2006/relationships/slideLayout" Target="../slideLayouts/slideLayout155.xml"/></Relationships>
</file>

<file path=ppt/slides/_rels/slide8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7.xml"/><Relationship Id="rId1" Type="http://schemas.openxmlformats.org/officeDocument/2006/relationships/slideLayout" Target="../slideLayouts/slideLayout155.xml"/></Relationships>
</file>

<file path=ppt/slides/_rels/slide8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8.xml"/><Relationship Id="rId1" Type="http://schemas.openxmlformats.org/officeDocument/2006/relationships/slideLayout" Target="../slideLayouts/slideLayout155.xml"/></Relationships>
</file>

<file path=ppt/slides/_rels/slide8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9.xml"/><Relationship Id="rId1" Type="http://schemas.openxmlformats.org/officeDocument/2006/relationships/slideLayout" Target="../slideLayouts/slideLayout155.xml"/></Relationships>
</file>

<file path=ppt/slides/_rels/slide8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0.xml"/><Relationship Id="rId1" Type="http://schemas.openxmlformats.org/officeDocument/2006/relationships/slideLayout" Target="../slideLayouts/slideLayout155.xml"/></Relationships>
</file>

<file path=ppt/slides/_rels/slide8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1.xml"/><Relationship Id="rId1" Type="http://schemas.openxmlformats.org/officeDocument/2006/relationships/slideLayout" Target="../slideLayouts/slideLayout154.xml"/></Relationships>
</file>

<file path=ppt/slides/_rels/slide87.xml.rels><?xml version="1.0" encoding="UTF-8" standalone="yes"?>
<Relationships xmlns="http://schemas.openxmlformats.org/package/2006/relationships"><Relationship Id="rId8" Type="http://schemas.openxmlformats.org/officeDocument/2006/relationships/hyperlink" Target="http://blogs.msdn.com/b/powerbi/" TargetMode="External"/><Relationship Id="rId13" Type="http://schemas.openxmlformats.org/officeDocument/2006/relationships/hyperlink" Target="https://powerbi.microsoft.com/en-us/documentation/powerbi-desktop-quickstart-learn-dax-basics/" TargetMode="External"/><Relationship Id="rId3" Type="http://schemas.openxmlformats.org/officeDocument/2006/relationships/hyperlink" Target="http://support.powerbi.com/" TargetMode="External"/><Relationship Id="rId7" Type="http://schemas.openxmlformats.org/officeDocument/2006/relationships/hyperlink" Target="http://visuals.powerbi.com/" TargetMode="External"/><Relationship Id="rId12" Type="http://schemas.openxmlformats.org/officeDocument/2006/relationships/hyperlink" Target="https://msdn.microsoft.com/en-us/library/gg413422.aspx" TargetMode="External"/><Relationship Id="rId17" Type="http://schemas.openxmlformats.org/officeDocument/2006/relationships/image" Target="../media/image25.png"/><Relationship Id="rId2" Type="http://schemas.openxmlformats.org/officeDocument/2006/relationships/notesSlide" Target="../notesSlides/notesSlide62.xml"/><Relationship Id="rId16" Type="http://schemas.openxmlformats.org/officeDocument/2006/relationships/hyperlink" Target="https://support.office.com/en-us/article/QuickStart-Learn-DAX-Basics-in-30-Minutes-51744643-c2a5-436a-bdf6-c895762bec1a" TargetMode="External"/><Relationship Id="rId1" Type="http://schemas.openxmlformats.org/officeDocument/2006/relationships/slideLayout" Target="../slideLayouts/slideLayout155.xml"/><Relationship Id="rId6" Type="http://schemas.openxmlformats.org/officeDocument/2006/relationships/hyperlink" Target="http://community.powerbi.com/t5/R-Script-Showcase/bd-p/RVisuals" TargetMode="External"/><Relationship Id="rId11" Type="http://schemas.openxmlformats.org/officeDocument/2006/relationships/hyperlink" Target="https://powerbi.microsoft.com/en-us/guided-learning/" TargetMode="External"/><Relationship Id="rId5" Type="http://schemas.openxmlformats.org/officeDocument/2006/relationships/hyperlink" Target="http://community.powerbi.com/t5/Data-Stories-Gallery/bd-p/DataStoriesGallery" TargetMode="External"/><Relationship Id="rId15" Type="http://schemas.openxmlformats.org/officeDocument/2006/relationships/hyperlink" Target="https://msdn.microsoft.com/library/Mt253322?CorrelationId=76b5c813-fc40-4d4e-ba47-f96ce7c60fe0&amp;ui=en-US&amp;rs=en-US&amp;ad=US" TargetMode="External"/><Relationship Id="rId10" Type="http://schemas.openxmlformats.org/officeDocument/2006/relationships/hyperlink" Target="http://issues.powerbi.com/" TargetMode="External"/><Relationship Id="rId4" Type="http://schemas.openxmlformats.org/officeDocument/2006/relationships/hyperlink" Target="http://community.powerbi.com/" TargetMode="External"/><Relationship Id="rId9" Type="http://schemas.openxmlformats.org/officeDocument/2006/relationships/hyperlink" Target="http://ideas.powerbi.com/" TargetMode="External"/><Relationship Id="rId14" Type="http://schemas.openxmlformats.org/officeDocument/2006/relationships/hyperlink" Target="http://www.daxpatterns.com/" TargetMode="Externa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53.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53.xml"/></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155.xml"/></Relationships>
</file>

<file path=ppt/slides/_rels/slide9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5.xml"/><Relationship Id="rId1" Type="http://schemas.openxmlformats.org/officeDocument/2006/relationships/slideLayout" Target="../slideLayouts/slideLayout155.xml"/></Relationships>
</file>

<file path=ppt/slides/_rels/slide9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6.xml"/><Relationship Id="rId1" Type="http://schemas.openxmlformats.org/officeDocument/2006/relationships/slideLayout" Target="../slideLayouts/slideLayout155.xml"/></Relationships>
</file>

<file path=ppt/slides/_rels/slide9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7.xml"/><Relationship Id="rId1" Type="http://schemas.openxmlformats.org/officeDocument/2006/relationships/slideLayout" Target="../slideLayouts/slideLayout155.xml"/></Relationships>
</file>

<file path=ppt/slides/_rels/slide9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8.xml"/><Relationship Id="rId1" Type="http://schemas.openxmlformats.org/officeDocument/2006/relationships/slideLayout" Target="../slideLayouts/slideLayout154.xml"/></Relationships>
</file>

<file path=ppt/slides/_rels/slide9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9.xml"/><Relationship Id="rId1" Type="http://schemas.openxmlformats.org/officeDocument/2006/relationships/slideLayout" Target="../slideLayouts/slideLayout155.xml"/><Relationship Id="rId4" Type="http://schemas.openxmlformats.org/officeDocument/2006/relationships/image" Target="../media/image65.png"/></Relationships>
</file>

<file path=ppt/slides/_rels/slide9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0.xml"/><Relationship Id="rId1" Type="http://schemas.openxmlformats.org/officeDocument/2006/relationships/slideLayout" Target="../slideLayouts/slideLayout155.xml"/><Relationship Id="rId5" Type="http://schemas.openxmlformats.org/officeDocument/2006/relationships/image" Target="../media/image65.png"/><Relationship Id="rId4" Type="http://schemas.openxmlformats.org/officeDocument/2006/relationships/image" Target="../media/image66.png"/></Relationships>
</file>

<file path=ppt/slides/_rels/slide9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71.xml"/><Relationship Id="rId1" Type="http://schemas.openxmlformats.org/officeDocument/2006/relationships/slideLayout" Target="../slideLayouts/slideLayout155.xml"/><Relationship Id="rId4" Type="http://schemas.openxmlformats.org/officeDocument/2006/relationships/image" Target="../media/image25.png"/></Relationships>
</file>

<file path=ppt/slides/_rels/slide9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72.xml"/><Relationship Id="rId1" Type="http://schemas.openxmlformats.org/officeDocument/2006/relationships/slideLayout" Target="../slideLayouts/slideLayout155.xml"/><Relationship Id="rId5" Type="http://schemas.openxmlformats.org/officeDocument/2006/relationships/image" Target="../media/image69.png"/><Relationship Id="rId4" Type="http://schemas.openxmlformats.org/officeDocument/2006/relationships/image" Target="../media/image25.png"/></Relationships>
</file>

<file path=ppt/slides/_rels/slide9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73.xml"/><Relationship Id="rId1" Type="http://schemas.openxmlformats.org/officeDocument/2006/relationships/slideLayout" Target="../slideLayouts/slideLayout155.xml"/><Relationship Id="rId4" Type="http://schemas.openxmlformats.org/officeDocument/2006/relationships/image" Target="../media/image25.png"/></Relationships>
</file>

<file path=ppt/slides/_rels/slide9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4.xml"/><Relationship Id="rId1" Type="http://schemas.openxmlformats.org/officeDocument/2006/relationships/slideLayout" Target="../slideLayouts/slideLayout155.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panose="020B0502040204020203" pitchFamily="34" charset="0"/>
              <a:cs typeface="Segoe UI" panose="020B0502040204020203" pitchFamily="34" charset="0"/>
            </a:endParaRPr>
          </a:p>
        </p:txBody>
      </p:sp>
      <p:sp>
        <p:nvSpPr>
          <p:cNvPr id="4" name="TextBox 3"/>
          <p:cNvSpPr txBox="1"/>
          <p:nvPr/>
        </p:nvSpPr>
        <p:spPr>
          <a:xfrm>
            <a:off x="355042" y="36543"/>
            <a:ext cx="11099599" cy="657331"/>
          </a:xfrm>
          <a:prstGeom prst="rect">
            <a:avLst/>
          </a:prstGeom>
          <a:noFill/>
        </p:spPr>
        <p:txBody>
          <a:bodyPr wrap="square" rtlCol="0">
            <a:spAutoFit/>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3600" b="0" i="0" u="none" strike="noStrike" kern="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rPr>
              <a:t>Instructor Notes</a:t>
            </a:r>
          </a:p>
        </p:txBody>
      </p:sp>
      <p:pic>
        <p:nvPicPr>
          <p:cNvPr id="60" name="Picture 59"/>
          <p:cNvPicPr>
            <a:picLocks noChangeAspect="1"/>
          </p:cNvPicPr>
          <p:nvPr/>
        </p:nvPicPr>
        <p:blipFill>
          <a:blip r:embed="rId3"/>
          <a:stretch>
            <a:fillRect/>
          </a:stretch>
        </p:blipFill>
        <p:spPr>
          <a:xfrm>
            <a:off x="10785404" y="144034"/>
            <a:ext cx="1310624" cy="406167"/>
          </a:xfrm>
          <a:prstGeom prst="rect">
            <a:avLst/>
          </a:prstGeom>
        </p:spPr>
      </p:pic>
      <p:sp>
        <p:nvSpPr>
          <p:cNvPr id="10" name="Rectangle 11"/>
          <p:cNvSpPr>
            <a:spLocks noChangeArrowheads="1"/>
          </p:cNvSpPr>
          <p:nvPr/>
        </p:nvSpPr>
        <p:spPr bwMode="auto">
          <a:xfrm>
            <a:off x="231888" y="1126435"/>
            <a:ext cx="11728224" cy="5274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9642" tIns="44821" rIns="89642" bIns="44821" numCol="1" anchor="t" anchorCtr="0" compatLnSpc="1">
            <a:prstTxWarp prst="textNoShape">
              <a:avLst/>
            </a:prstTxWarp>
            <a:no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defTabSz="896386" eaLnBrk="0" fontAlgn="base" latinLnBrk="0" hangingPunct="0">
              <a:lnSpc>
                <a:spcPct val="100000"/>
              </a:lnSpc>
              <a:spcBef>
                <a:spcPct val="0"/>
              </a:spcBef>
              <a:spcAft>
                <a:spcPct val="0"/>
              </a:spcAft>
              <a:buClrTx/>
              <a:buSzTx/>
              <a:buFontTx/>
              <a:buNone/>
              <a:tabLst/>
              <a:defRPr/>
            </a:pPr>
            <a:r>
              <a:rPr kumimoji="0" lang="en-US" sz="1765" b="1" i="0" u="none" strike="noStrike" kern="0" cap="none" spc="0" normalizeH="0" baseline="0" noProof="0" dirty="0">
                <a:ln>
                  <a:noFill/>
                </a:ln>
                <a:solidFill>
                  <a:schemeClr val="tx1"/>
                </a:solidFill>
                <a:effectLst/>
                <a:uLnTx/>
                <a:uFillTx/>
                <a:latin typeface="Arial" panose="020B0604020202020204" pitchFamily="34" charset="0"/>
                <a:ea typeface="Calibri" panose="020F0502020204030204" pitchFamily="34" charset="0"/>
                <a:cs typeface="Segoe UI" panose="020B0502040204020203" pitchFamily="34" charset="0"/>
              </a:rPr>
              <a:t>Ensure you update your contact information on the Title slide</a:t>
            </a:r>
            <a:endParaRPr kumimoji="0" lang="en-US" sz="1765" b="0" i="0" u="none" strike="noStrike" kern="0" cap="none" spc="0" normalizeH="0" baseline="0" noProof="0" dirty="0">
              <a:ln>
                <a:noFill/>
              </a:ln>
              <a:solidFill>
                <a:schemeClr val="tx1"/>
              </a:solidFill>
              <a:effectLst/>
              <a:uLnTx/>
              <a:uFillTx/>
              <a:latin typeface="Arial" panose="020B0604020202020204" pitchFamily="34" charset="0"/>
              <a:ea typeface="Calibri" panose="020F0502020204030204" pitchFamily="34" charset="0"/>
              <a:cs typeface="Segoe UI" panose="020B0502040204020203" pitchFamily="34" charset="0"/>
            </a:endParaRPr>
          </a:p>
          <a:p>
            <a:pPr marL="0" marR="0" lvl="0" indent="0" defTabSz="896386" eaLnBrk="0" fontAlgn="base" latinLnBrk="0" hangingPunct="0">
              <a:lnSpc>
                <a:spcPct val="100000"/>
              </a:lnSpc>
              <a:spcBef>
                <a:spcPct val="0"/>
              </a:spcBef>
              <a:spcAft>
                <a:spcPct val="0"/>
              </a:spcAft>
              <a:buClrTx/>
              <a:buSzTx/>
              <a:buFontTx/>
              <a:buNone/>
              <a:tabLst/>
              <a:defRPr/>
            </a:pPr>
            <a:endParaRPr kumimoji="0" lang="en-US" sz="1765" b="1" i="0" u="none" strike="noStrike" kern="0" cap="none" spc="0" normalizeH="0" baseline="0" noProof="0" dirty="0">
              <a:ln>
                <a:noFill/>
              </a:ln>
              <a:solidFill>
                <a:schemeClr val="tx1"/>
              </a:solidFill>
              <a:effectLst/>
              <a:uLnTx/>
              <a:uFillTx/>
              <a:latin typeface="+mj-lt"/>
              <a:ea typeface="Calibri" panose="020F0502020204030204" pitchFamily="34" charset="0"/>
              <a:cs typeface="Segoe UI" panose="020B0502040204020203" pitchFamily="34" charset="0"/>
            </a:endParaRPr>
          </a:p>
          <a:p>
            <a:pPr marL="0" marR="0" lvl="0" indent="0" defTabSz="896386" eaLnBrk="0" fontAlgn="base" latinLnBrk="0" hangingPunct="0">
              <a:lnSpc>
                <a:spcPct val="100000"/>
              </a:lnSpc>
              <a:spcBef>
                <a:spcPct val="0"/>
              </a:spcBef>
              <a:spcAft>
                <a:spcPct val="0"/>
              </a:spcAft>
              <a:buClrTx/>
              <a:buSzTx/>
              <a:buFontTx/>
              <a:buNone/>
              <a:tabLst/>
              <a:defRPr/>
            </a:pPr>
            <a:r>
              <a:rPr kumimoji="0" lang="en-US" sz="1765" b="1" i="0" u="none" strike="noStrike" kern="0" cap="none" spc="0" normalizeH="0" baseline="0" noProof="0" dirty="0">
                <a:ln>
                  <a:noFill/>
                </a:ln>
                <a:solidFill>
                  <a:schemeClr val="tx1"/>
                </a:solidFill>
                <a:effectLst/>
                <a:uLnTx/>
                <a:uFillTx/>
                <a:latin typeface="+mj-lt"/>
                <a:ea typeface="Calibri" panose="020F0502020204030204" pitchFamily="34" charset="0"/>
                <a:cs typeface="Segoe UI" panose="020B0502040204020203" pitchFamily="34" charset="0"/>
              </a:rPr>
              <a:t> This class is a combination of Lecture, Demo and Lab</a:t>
            </a:r>
            <a:endParaRPr kumimoji="0" lang="en-US" sz="1765" b="0" i="0" u="none" strike="noStrike" kern="0" cap="none" spc="0" normalizeH="0" baseline="0" noProof="0" dirty="0">
              <a:ln>
                <a:noFill/>
              </a:ln>
              <a:solidFill>
                <a:schemeClr val="tx1"/>
              </a:solidFill>
              <a:effectLst/>
              <a:uLnTx/>
              <a:uFillTx/>
              <a:latin typeface="+mj-lt"/>
              <a:ea typeface="Calibri" panose="020F0502020204030204" pitchFamily="34" charset="0"/>
              <a:cs typeface="Segoe UI" panose="020B0502040204020203" pitchFamily="34" charset="0"/>
            </a:endParaRPr>
          </a:p>
          <a:p>
            <a:pPr marL="457200" marR="0" lvl="0" indent="-457200" defTabSz="896386"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1765" b="0" i="0" u="none" strike="noStrike" kern="0" cap="none" spc="0" normalizeH="0" baseline="0" noProof="0" dirty="0">
                <a:ln>
                  <a:noFill/>
                </a:ln>
                <a:solidFill>
                  <a:schemeClr val="tx1"/>
                </a:solidFill>
                <a:effectLst/>
                <a:uLnTx/>
                <a:uFillTx/>
                <a:latin typeface="+mj-lt"/>
                <a:cs typeface="Segoe UI" panose="020B0502040204020203" pitchFamily="34" charset="0"/>
              </a:rPr>
              <a:t>Class duration is expected to be approximately 4 hours</a:t>
            </a:r>
          </a:p>
          <a:p>
            <a:pPr marL="457200" marR="0" lvl="0" indent="-457200" defTabSz="896386"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1765" b="0" i="0" u="none" strike="noStrike" kern="0" cap="none" spc="0" normalizeH="0" baseline="0" noProof="0" dirty="0">
                <a:ln>
                  <a:noFill/>
                </a:ln>
                <a:solidFill>
                  <a:schemeClr val="tx1"/>
                </a:solidFill>
                <a:effectLst/>
                <a:uLnTx/>
                <a:uFillTx/>
                <a:latin typeface="+mj-lt"/>
                <a:cs typeface="Segoe UI" panose="020B0502040204020203" pitchFamily="34" charset="0"/>
              </a:rPr>
              <a:t>All Demos and Labs are described in the slide </a:t>
            </a:r>
            <a:r>
              <a:rPr kumimoji="0" lang="en-US" sz="1765" b="1" i="1" u="none" strike="noStrike" kern="0" cap="none" spc="0" normalizeH="0" baseline="0" noProof="0" dirty="0">
                <a:ln>
                  <a:noFill/>
                </a:ln>
                <a:solidFill>
                  <a:schemeClr val="tx1"/>
                </a:solidFill>
                <a:effectLst/>
                <a:uLnTx/>
                <a:uFillTx/>
                <a:latin typeface="+mj-lt"/>
                <a:cs typeface="Segoe UI" panose="020B0502040204020203" pitchFamily="34" charset="0"/>
              </a:rPr>
              <a:t>Notes</a:t>
            </a:r>
          </a:p>
          <a:p>
            <a:pPr marL="457200" marR="0" lvl="0" indent="-457200" defTabSz="896386"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1765" b="0" i="0" u="none" strike="noStrike" kern="0" cap="none" spc="0" normalizeH="0" baseline="0" noProof="0" dirty="0">
                <a:ln>
                  <a:noFill/>
                </a:ln>
                <a:solidFill>
                  <a:schemeClr val="tx1"/>
                </a:solidFill>
                <a:effectLst/>
                <a:uLnTx/>
                <a:uFillTx/>
                <a:latin typeface="+mj-lt"/>
                <a:cs typeface="Segoe UI" panose="020B0502040204020203" pitchFamily="34" charset="0"/>
              </a:rPr>
              <a:t>File </a:t>
            </a:r>
            <a:r>
              <a:rPr kumimoji="0" lang="en-US" sz="1765" b="1" i="1" u="none" strike="noStrike" kern="0" cap="none" spc="0" normalizeH="0" baseline="0" noProof="0" dirty="0">
                <a:ln>
                  <a:noFill/>
                </a:ln>
                <a:solidFill>
                  <a:schemeClr val="tx1"/>
                </a:solidFill>
                <a:effectLst/>
                <a:uLnTx/>
                <a:uFillTx/>
                <a:latin typeface="+mj-lt"/>
                <a:cs typeface="Segoe UI" panose="020B0502040204020203" pitchFamily="34" charset="0"/>
              </a:rPr>
              <a:t>Student </a:t>
            </a:r>
            <a:r>
              <a:rPr kumimoji="0" lang="en-US" sz="1765" b="1" i="1" u="none" strike="noStrike" kern="0" cap="none" spc="0" normalizeH="0" baseline="0" noProof="0" dirty="0" err="1">
                <a:ln>
                  <a:noFill/>
                </a:ln>
                <a:solidFill>
                  <a:schemeClr val="tx1"/>
                </a:solidFill>
                <a:effectLst/>
                <a:uLnTx/>
                <a:uFillTx/>
                <a:latin typeface="+mj-lt"/>
                <a:cs typeface="Segoe UI" panose="020B0502040204020203" pitchFamily="34" charset="0"/>
              </a:rPr>
              <a:t>Modeling_PreClass.pbix</a:t>
            </a:r>
            <a:r>
              <a:rPr kumimoji="0" lang="en-US" sz="1765" b="1" i="1" u="none" strike="noStrike" kern="0" cap="none" spc="0" normalizeH="0" baseline="0" noProof="0" dirty="0">
                <a:ln>
                  <a:noFill/>
                </a:ln>
                <a:solidFill>
                  <a:schemeClr val="tx1"/>
                </a:solidFill>
                <a:effectLst/>
                <a:uLnTx/>
                <a:uFillTx/>
                <a:latin typeface="+mj-lt"/>
                <a:cs typeface="Segoe UI" panose="020B0502040204020203" pitchFamily="34" charset="0"/>
              </a:rPr>
              <a:t> </a:t>
            </a:r>
            <a:r>
              <a:rPr kumimoji="0" lang="en-US" sz="1765" b="0" i="0" u="none" strike="noStrike" kern="0" cap="none" spc="0" normalizeH="0" baseline="0" noProof="0" dirty="0">
                <a:ln>
                  <a:noFill/>
                </a:ln>
                <a:solidFill>
                  <a:schemeClr val="tx1"/>
                </a:solidFill>
                <a:effectLst/>
                <a:uLnTx/>
                <a:uFillTx/>
                <a:latin typeface="+mj-lt"/>
                <a:cs typeface="Segoe UI" panose="020B0502040204020203" pitchFamily="34" charset="0"/>
              </a:rPr>
              <a:t> does not have all DAX applied, and will be used by the students in Labs.  </a:t>
            </a:r>
          </a:p>
          <a:p>
            <a:pPr marL="914400" marR="0" lvl="1" indent="-457200" defTabSz="896386"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1765" b="0" i="0" u="none" strike="noStrike" kern="0" cap="none" spc="0" normalizeH="0" baseline="0" noProof="0" dirty="0">
                <a:ln>
                  <a:noFill/>
                </a:ln>
                <a:solidFill>
                  <a:schemeClr val="tx1"/>
                </a:solidFill>
                <a:effectLst/>
                <a:uLnTx/>
                <a:uFillTx/>
                <a:latin typeface="+mj-lt"/>
                <a:cs typeface="Segoe UI" panose="020B0502040204020203" pitchFamily="34" charset="0"/>
              </a:rPr>
              <a:t>Save a copy of this file to add DAX and perform demos during class.  It is easier to save a copy as in one demo, you will need to show “before and after” file sizes </a:t>
            </a:r>
          </a:p>
          <a:p>
            <a:pPr marL="457200" marR="0" lvl="0" indent="-457200" defTabSz="896386"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1765" b="0" i="0" u="none" strike="noStrike" kern="0" cap="none" spc="0" normalizeH="0" baseline="0" noProof="0" dirty="0">
                <a:ln>
                  <a:noFill/>
                </a:ln>
                <a:solidFill>
                  <a:schemeClr val="tx1"/>
                </a:solidFill>
                <a:effectLst/>
                <a:uLnTx/>
                <a:uFillTx/>
                <a:latin typeface="+mj-lt"/>
                <a:cs typeface="Segoe UI" panose="020B0502040204020203" pitchFamily="34" charset="0"/>
              </a:rPr>
              <a:t>File </a:t>
            </a:r>
            <a:r>
              <a:rPr kumimoji="0" lang="en-US" sz="1765" b="1" i="1" u="none" strike="noStrike" kern="0" cap="none" spc="0" normalizeH="0" baseline="0" noProof="0" dirty="0">
                <a:ln>
                  <a:noFill/>
                </a:ln>
                <a:solidFill>
                  <a:schemeClr val="tx1"/>
                </a:solidFill>
                <a:effectLst/>
                <a:uLnTx/>
                <a:uFillTx/>
                <a:latin typeface="+mj-lt"/>
                <a:cs typeface="Segoe UI" panose="020B0502040204020203" pitchFamily="34" charset="0"/>
              </a:rPr>
              <a:t>Instructor Complete </a:t>
            </a:r>
            <a:r>
              <a:rPr kumimoji="0" lang="en-US" sz="1765" b="1" i="1" u="none" strike="noStrike" kern="0" cap="none" spc="0" normalizeH="0" baseline="0" noProof="0" dirty="0" err="1">
                <a:ln>
                  <a:noFill/>
                </a:ln>
                <a:solidFill>
                  <a:schemeClr val="tx1"/>
                </a:solidFill>
                <a:effectLst/>
                <a:uLnTx/>
                <a:uFillTx/>
                <a:latin typeface="+mj-lt"/>
                <a:cs typeface="Segoe UI" panose="020B0502040204020203" pitchFamily="34" charset="0"/>
              </a:rPr>
              <a:t>Modeling.PBIX</a:t>
            </a:r>
            <a:r>
              <a:rPr kumimoji="0" lang="en-US" sz="1765" b="0" i="0" u="none" strike="noStrike" kern="0" cap="none" spc="0" normalizeH="0" baseline="0" noProof="0" dirty="0">
                <a:ln>
                  <a:noFill/>
                </a:ln>
                <a:solidFill>
                  <a:schemeClr val="tx1"/>
                </a:solidFill>
                <a:effectLst/>
                <a:uLnTx/>
                <a:uFillTx/>
                <a:latin typeface="+mj-lt"/>
                <a:cs typeface="Segoe UI" panose="020B0502040204020203" pitchFamily="34" charset="0"/>
              </a:rPr>
              <a:t> has all complete DAX and relationships applied.  Use this file for Demos. </a:t>
            </a:r>
          </a:p>
          <a:p>
            <a:pPr marL="457200" marR="0" lvl="0" indent="-457200" defTabSz="896386" eaLnBrk="0" fontAlgn="base" latinLnBrk="0" hangingPunct="0">
              <a:lnSpc>
                <a:spcPct val="100000"/>
              </a:lnSpc>
              <a:spcBef>
                <a:spcPct val="0"/>
              </a:spcBef>
              <a:spcAft>
                <a:spcPct val="0"/>
              </a:spcAft>
              <a:buClrTx/>
              <a:buSzTx/>
              <a:buFont typeface="Arial" panose="020B0604020202020204" pitchFamily="34" charset="0"/>
              <a:buChar char="•"/>
              <a:tabLst/>
              <a:defRPr/>
            </a:pPr>
            <a:r>
              <a:rPr lang="en-US" sz="1765" kern="0" dirty="0">
                <a:latin typeface="+mj-lt"/>
                <a:cs typeface="Segoe UI" panose="020B0502040204020203" pitchFamily="34" charset="0"/>
              </a:rPr>
              <a:t>Answers to the </a:t>
            </a:r>
            <a:r>
              <a:rPr lang="en-US" sz="1765" b="1" kern="0" dirty="0">
                <a:latin typeface="+mj-lt"/>
                <a:cs typeface="Segoe UI" panose="020B0502040204020203" pitchFamily="34" charset="0"/>
              </a:rPr>
              <a:t>Knowledge Checks </a:t>
            </a:r>
            <a:r>
              <a:rPr lang="en-US" sz="1765" kern="0" dirty="0">
                <a:latin typeface="+mj-lt"/>
                <a:cs typeface="Segoe UI" panose="020B0502040204020203" pitchFamily="34" charset="0"/>
              </a:rPr>
              <a:t>can be found in the Appendix</a:t>
            </a:r>
          </a:p>
          <a:p>
            <a:pPr marL="457200" indent="-457200" defTabSz="896386">
              <a:buFont typeface="Arial" panose="020B0604020202020204" pitchFamily="34" charset="0"/>
              <a:buChar char="•"/>
              <a:defRPr/>
            </a:pPr>
            <a:r>
              <a:rPr lang="en-US" sz="1765" kern="0" dirty="0">
                <a:latin typeface="+mj-lt"/>
                <a:cs typeface="Segoe UI" panose="020B0502040204020203" pitchFamily="34" charset="0"/>
              </a:rPr>
              <a:t>Both PBIX files have a </a:t>
            </a:r>
            <a:r>
              <a:rPr lang="en-US" sz="1765" b="1" kern="0" dirty="0" err="1">
                <a:latin typeface="+mj-lt"/>
                <a:cs typeface="Segoe UI" panose="020B0502040204020203" pitchFamily="34" charset="0"/>
              </a:rPr>
              <a:t>FullPath</a:t>
            </a:r>
            <a:r>
              <a:rPr lang="en-US" sz="1765" kern="0" dirty="0">
                <a:latin typeface="+mj-lt"/>
                <a:cs typeface="Segoe UI" panose="020B0502040204020203" pitchFamily="34" charset="0"/>
              </a:rPr>
              <a:t> parameter which can be adjusted to the location of the source data file </a:t>
            </a:r>
            <a:r>
              <a:rPr lang="en-US" sz="1765" b="1" kern="0" dirty="0">
                <a:latin typeface="+mj-lt"/>
                <a:cs typeface="Segoe UI" panose="020B0502040204020203" pitchFamily="34" charset="0"/>
              </a:rPr>
              <a:t>VanArsdel_Actuals.xlsx</a:t>
            </a:r>
          </a:p>
          <a:p>
            <a:pPr marL="457200" marR="0" lvl="0" indent="-457200" defTabSz="896386" eaLnBrk="0" fontAlgn="base" latinLnBrk="0" hangingPunct="0">
              <a:lnSpc>
                <a:spcPct val="100000"/>
              </a:lnSpc>
              <a:spcBef>
                <a:spcPct val="0"/>
              </a:spcBef>
              <a:spcAft>
                <a:spcPct val="0"/>
              </a:spcAft>
              <a:buClrTx/>
              <a:buSzTx/>
              <a:buFont typeface="Arial" panose="020B0604020202020204" pitchFamily="34" charset="0"/>
              <a:buChar char="•"/>
              <a:tabLst/>
              <a:defRPr/>
            </a:pPr>
            <a:endParaRPr lang="en-US" sz="1765" kern="0" dirty="0">
              <a:latin typeface="+mj-lt"/>
              <a:cs typeface="Segoe UI" panose="020B0502040204020203" pitchFamily="34" charset="0"/>
            </a:endParaRPr>
          </a:p>
          <a:p>
            <a:pPr marL="896386" marR="0" lvl="2" indent="0" defTabSz="896386" eaLnBrk="0" fontAlgn="base" latinLnBrk="0" hangingPunct="0">
              <a:lnSpc>
                <a:spcPct val="100000"/>
              </a:lnSpc>
              <a:spcBef>
                <a:spcPct val="0"/>
              </a:spcBef>
              <a:spcAft>
                <a:spcPct val="0"/>
              </a:spcAft>
              <a:buClrTx/>
              <a:buSzTx/>
              <a:buFontTx/>
              <a:buNone/>
              <a:tabLst/>
              <a:defRPr/>
            </a:pPr>
            <a:endParaRPr kumimoji="0" lang="en-US" sz="1765" b="0" i="0" u="none" strike="noStrike" kern="0" cap="none" spc="0" normalizeH="0" baseline="0" noProof="0" dirty="0">
              <a:ln>
                <a:noFill/>
              </a:ln>
              <a:solidFill>
                <a:schemeClr val="tx1"/>
              </a:solidFill>
              <a:effectLst/>
              <a:uLnTx/>
              <a:uFillTx/>
              <a:latin typeface="+mj-lt"/>
              <a:cs typeface="Segoe UI" panose="020B0502040204020203" pitchFamily="34" charset="0"/>
            </a:endParaRPr>
          </a:p>
          <a:p>
            <a:pPr marL="0" marR="0" lvl="0" indent="0" defTabSz="896386" eaLnBrk="0" fontAlgn="base" latinLnBrk="0" hangingPunct="0">
              <a:lnSpc>
                <a:spcPct val="100000"/>
              </a:lnSpc>
              <a:spcBef>
                <a:spcPct val="0"/>
              </a:spcBef>
              <a:spcAft>
                <a:spcPct val="0"/>
              </a:spcAft>
              <a:buClrTx/>
              <a:buSzTx/>
              <a:buFontTx/>
              <a:buNone/>
              <a:tabLst/>
              <a:defRPr/>
            </a:pPr>
            <a:r>
              <a:rPr kumimoji="0" lang="en-US" sz="1765" b="1" i="0" u="none" strike="noStrike" kern="0" cap="none" spc="0" normalizeH="0" baseline="0" noProof="0" dirty="0">
                <a:ln>
                  <a:noFill/>
                </a:ln>
                <a:solidFill>
                  <a:schemeClr val="tx1"/>
                </a:solidFill>
                <a:effectLst/>
                <a:uLnTx/>
                <a:uFillTx/>
                <a:latin typeface="+mj-lt"/>
                <a:cs typeface="Segoe UI" panose="020B0502040204020203" pitchFamily="34" charset="0"/>
              </a:rPr>
              <a:t>Download and install Power BI Desktop: </a:t>
            </a:r>
          </a:p>
          <a:p>
            <a:pPr marL="457200" marR="0" lvl="0" indent="-457200" defTabSz="896386"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1765" b="0" i="0" u="none" strike="noStrike" kern="0" cap="none" spc="0" normalizeH="0" baseline="0" noProof="0" dirty="0">
                <a:ln>
                  <a:noFill/>
                </a:ln>
                <a:solidFill>
                  <a:schemeClr val="tx1"/>
                </a:solidFill>
                <a:effectLst/>
                <a:uLnTx/>
                <a:uFillTx/>
                <a:latin typeface="+mj-lt"/>
                <a:cs typeface="Segoe UI" panose="020B0502040204020203" pitchFamily="34" charset="0"/>
              </a:rPr>
              <a:t>Download and install Microsoft Power BI Desktop from: </a:t>
            </a:r>
            <a:r>
              <a:rPr kumimoji="0" lang="en-US" sz="1765" b="0" i="0" u="sng" strike="noStrike" kern="0" cap="none" spc="0" normalizeH="0" baseline="0" noProof="0" dirty="0">
                <a:ln>
                  <a:noFill/>
                </a:ln>
                <a:solidFill>
                  <a:schemeClr val="accent1"/>
                </a:solidFill>
                <a:effectLst/>
                <a:uLnTx/>
                <a:uFillTx/>
                <a:latin typeface="+mj-lt"/>
                <a:cs typeface="Segoe UI" panose="020B0502040204020203" pitchFamily="34" charset="0"/>
              </a:rPr>
              <a:t>http://www.microsoft.com/en-us/download/details.aspx?id=45331</a:t>
            </a:r>
          </a:p>
          <a:p>
            <a:pPr marL="164960" marR="0" lvl="0" indent="-164960" defTabSz="896386" eaLnBrk="0" fontAlgn="base" latinLnBrk="0" hangingPunct="0">
              <a:lnSpc>
                <a:spcPct val="100000"/>
              </a:lnSpc>
              <a:spcBef>
                <a:spcPct val="0"/>
              </a:spcBef>
              <a:spcAft>
                <a:spcPct val="0"/>
              </a:spcAft>
              <a:buClrTx/>
              <a:buSzTx/>
              <a:buFontTx/>
              <a:buChar char="•"/>
              <a:tabLst/>
              <a:defRPr/>
            </a:pPr>
            <a:endParaRPr kumimoji="0" lang="en-US" sz="1765" b="0" i="0" u="none" strike="noStrike" kern="0" cap="none" spc="0" normalizeH="0" baseline="0" noProof="0" dirty="0">
              <a:ln>
                <a:noFill/>
              </a:ln>
              <a:solidFill>
                <a:schemeClr val="tx1"/>
              </a:solidFill>
              <a:effectLst/>
              <a:uLnTx/>
              <a:uFillTx/>
              <a:latin typeface="+mj-lt"/>
              <a:cs typeface="Segoe UI" panose="020B0502040204020203" pitchFamily="34" charset="0"/>
            </a:endParaRPr>
          </a:p>
          <a:p>
            <a:pPr marL="457200" marR="0" lvl="0" indent="-457200" defTabSz="896386" eaLnBrk="0" fontAlgn="base" latinLnBrk="0" hangingPunct="0">
              <a:lnSpc>
                <a:spcPct val="100000"/>
              </a:lnSpc>
              <a:spcBef>
                <a:spcPct val="0"/>
              </a:spcBef>
              <a:spcAft>
                <a:spcPct val="0"/>
              </a:spcAft>
              <a:buClrTx/>
              <a:buSzTx/>
              <a:buFont typeface="Arial" panose="020B0604020202020204" pitchFamily="34" charset="0"/>
              <a:buChar char="•"/>
              <a:tabLst/>
              <a:defRPr/>
            </a:pPr>
            <a:endParaRPr kumimoji="0" lang="en-US" sz="1765" b="0" i="0" u="none" strike="noStrike" kern="0" cap="none" spc="0" normalizeH="0" baseline="0" noProof="0" dirty="0">
              <a:ln>
                <a:noFill/>
              </a:ln>
              <a:solidFill>
                <a:schemeClr val="tx1"/>
              </a:solidFill>
              <a:effectLst/>
              <a:uLnTx/>
              <a:uFillTx/>
              <a:latin typeface="+mj-lt"/>
              <a:ea typeface="Calibri" panose="020F0502020204030204" pitchFamily="34" charset="0"/>
              <a:cs typeface="Segoe UI" panose="020B0502040204020203" pitchFamily="34" charset="0"/>
            </a:endParaRPr>
          </a:p>
        </p:txBody>
      </p:sp>
      <p:sp>
        <p:nvSpPr>
          <p:cNvPr id="6" name="Rectangle 5">
            <a:extLst>
              <a:ext uri="{FF2B5EF4-FFF2-40B4-BE49-F238E27FC236}">
                <a16:creationId xmlns:a16="http://schemas.microsoft.com/office/drawing/2014/main" id="{38ECB9A1-6BDF-4776-B199-996EF5AF9576}"/>
              </a:ext>
            </a:extLst>
          </p:cNvPr>
          <p:cNvSpPr/>
          <p:nvPr/>
        </p:nvSpPr>
        <p:spPr bwMode="auto">
          <a:xfrm>
            <a:off x="8441635" y="6281529"/>
            <a:ext cx="3911220" cy="49844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solidFill>
                  <a:schemeClr val="tx1"/>
                </a:solidFill>
                <a:ea typeface="Segoe UI" pitchFamily="34" charset="0"/>
                <a:cs typeface="Segoe UI" pitchFamily="34" charset="0"/>
              </a:rPr>
              <a:t>Version: 20170428</a:t>
            </a:r>
          </a:p>
        </p:txBody>
      </p:sp>
    </p:spTree>
    <p:extLst>
      <p:ext uri="{BB962C8B-B14F-4D97-AF65-F5344CB8AC3E}">
        <p14:creationId xmlns:p14="http://schemas.microsoft.com/office/powerpoint/2010/main" val="213338938"/>
      </p:ext>
    </p:extLst>
  </p:cSld>
  <p:clrMapOvr>
    <a:masterClrMapping/>
  </p:clrMapOvr>
  <p:transition spd="med">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46331"/>
          </a:xfrm>
          <a:prstGeom prst="rect">
            <a:avLst/>
          </a:prstGeom>
          <a:noFill/>
        </p:spPr>
        <p:txBody>
          <a:bodyPr wrap="square" rtlCol="0">
            <a:spAutoFit/>
          </a:bodyPr>
          <a:lstStyle/>
          <a:p>
            <a:pPr defTabSz="914225"/>
            <a:r>
              <a:rPr lang="en-US" sz="3600" dirty="0"/>
              <a:t>Module 4b – CALCULATE &amp; Variables</a:t>
            </a:r>
            <a:endParaRPr lang="en-US" sz="3600" dirty="0">
              <a:solidFill>
                <a:prstClr val="black"/>
              </a:solidFill>
              <a:latin typeface="Segoe UI" panose="020B0502040204020203" pitchFamily="34" charset="0"/>
              <a:cs typeface="Segoe UI" panose="020B0502040204020203" pitchFamily="34" charset="0"/>
            </a:endParaRPr>
          </a:p>
        </p:txBody>
      </p:sp>
      <p:pic>
        <p:nvPicPr>
          <p:cNvPr id="8" name="Picture 7"/>
          <p:cNvPicPr>
            <a:picLocks noChangeAspect="1"/>
          </p:cNvPicPr>
          <p:nvPr/>
        </p:nvPicPr>
        <p:blipFill>
          <a:blip r:embed="rId3"/>
          <a:stretch>
            <a:fillRect/>
          </a:stretch>
        </p:blipFill>
        <p:spPr>
          <a:xfrm>
            <a:off x="10785404" y="144034"/>
            <a:ext cx="1310624" cy="406167"/>
          </a:xfrm>
          <a:prstGeom prst="rect">
            <a:avLst/>
          </a:prstGeom>
        </p:spPr>
      </p:pic>
      <p:sp>
        <p:nvSpPr>
          <p:cNvPr id="5" name="Rectangle 4"/>
          <p:cNvSpPr/>
          <p:nvPr/>
        </p:nvSpPr>
        <p:spPr bwMode="auto">
          <a:xfrm>
            <a:off x="2220239" y="5720717"/>
            <a:ext cx="8026424" cy="926926"/>
          </a:xfrm>
          <a:prstGeom prst="rect">
            <a:avLst/>
          </a:prstGeom>
          <a:solidFill>
            <a:srgbClr val="76767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Calculated Columns and Measures</a:t>
            </a:r>
          </a:p>
        </p:txBody>
      </p:sp>
      <p:sp>
        <p:nvSpPr>
          <p:cNvPr id="11" name="Rectangle 10"/>
          <p:cNvSpPr/>
          <p:nvPr/>
        </p:nvSpPr>
        <p:spPr bwMode="auto">
          <a:xfrm>
            <a:off x="3362614" y="3576227"/>
            <a:ext cx="5741675" cy="926926"/>
          </a:xfrm>
          <a:prstGeom prst="rect">
            <a:avLst/>
          </a:prstGeom>
          <a:solidFill>
            <a:srgbClr val="F2C81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CALCULATE</a:t>
            </a:r>
          </a:p>
        </p:txBody>
      </p:sp>
      <p:sp>
        <p:nvSpPr>
          <p:cNvPr id="13" name="Rectangle 12"/>
          <p:cNvSpPr/>
          <p:nvPr/>
        </p:nvSpPr>
        <p:spPr bwMode="auto">
          <a:xfrm>
            <a:off x="4544724" y="1431737"/>
            <a:ext cx="3377455" cy="926926"/>
          </a:xfrm>
          <a:prstGeom prst="rect">
            <a:avLst/>
          </a:prstGeom>
          <a:solidFill>
            <a:srgbClr val="76767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a:gradFill>
                  <a:gsLst>
                    <a:gs pos="0">
                      <a:srgbClr val="FFFFFF"/>
                    </a:gs>
                    <a:gs pos="100000">
                      <a:srgbClr val="FFFFFF"/>
                    </a:gs>
                  </a:gsLst>
                  <a:lin ang="5400000" scaled="0"/>
                </a:gradFill>
                <a:ea typeface="Segoe UI" pitchFamily="34" charset="0"/>
                <a:cs typeface="Segoe UI" pitchFamily="34" charset="0"/>
              </a:rPr>
              <a:t>Evaluation Contexts</a:t>
            </a: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5" name="Title 1"/>
          <p:cNvSpPr>
            <a:spLocks noGrp="1"/>
          </p:cNvSpPr>
          <p:nvPr>
            <p:ph type="title"/>
          </p:nvPr>
        </p:nvSpPr>
        <p:spPr>
          <a:xfrm>
            <a:off x="112735" y="801365"/>
            <a:ext cx="11655840" cy="524527"/>
          </a:xfrm>
        </p:spPr>
        <p:txBody>
          <a:bodyPr vert="horz" wrap="square" lIns="146304" tIns="91440" rIns="146304" bIns="91440" rtlCol="0" anchor="t">
            <a:noAutofit/>
          </a:bodyPr>
          <a:lstStyle/>
          <a:p>
            <a:r>
              <a:rPr lang="en-US" sz="2800" b="1" dirty="0">
                <a:latin typeface="+mn-lt"/>
              </a:rPr>
              <a:t>PATH to DAX Expertise</a:t>
            </a:r>
          </a:p>
        </p:txBody>
      </p:sp>
    </p:spTree>
    <p:extLst>
      <p:ext uri="{BB962C8B-B14F-4D97-AF65-F5344CB8AC3E}">
        <p14:creationId xmlns:p14="http://schemas.microsoft.com/office/powerpoint/2010/main" val="3120908785"/>
      </p:ext>
    </p:extLst>
  </p:cSld>
  <p:clrMapOvr>
    <a:masterClrMapping/>
  </p:clrMapOvr>
  <p:transition>
    <p:fade/>
  </p:transition>
</p:sld>
</file>

<file path=ppt/slides/slide1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69964" y="1147419"/>
            <a:ext cx="11655840" cy="524527"/>
          </a:xfrm>
        </p:spPr>
        <p:txBody>
          <a:bodyPr vert="horz" wrap="square" lIns="146304" tIns="91440" rIns="146304" bIns="91440" rtlCol="0" anchor="t">
            <a:noAutofit/>
          </a:bodyPr>
          <a:lstStyle/>
          <a:p>
            <a:r>
              <a:rPr lang="en-US" sz="2800" b="1" dirty="0">
                <a:latin typeface="+mn-lt"/>
              </a:rPr>
              <a:t>Best Practices with DAX Calculated Columns</a:t>
            </a: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DAX Foundations</a:t>
            </a:r>
          </a:p>
        </p:txBody>
      </p:sp>
      <p:pic>
        <p:nvPicPr>
          <p:cNvPr id="8" name="Picture 7"/>
          <p:cNvPicPr>
            <a:picLocks noChangeAspect="1"/>
          </p:cNvPicPr>
          <p:nvPr/>
        </p:nvPicPr>
        <p:blipFill>
          <a:blip r:embed="rId3"/>
          <a:stretch>
            <a:fillRect/>
          </a:stretch>
        </p:blipFill>
        <p:spPr>
          <a:xfrm>
            <a:off x="10785404" y="144034"/>
            <a:ext cx="1310624" cy="406167"/>
          </a:xfrm>
          <a:prstGeom prst="rect">
            <a:avLst/>
          </a:prstGeom>
        </p:spPr>
      </p:pic>
      <p:sp>
        <p:nvSpPr>
          <p:cNvPr id="11" name="Rectangle 10"/>
          <p:cNvSpPr/>
          <p:nvPr/>
        </p:nvSpPr>
        <p:spPr>
          <a:xfrm>
            <a:off x="355042" y="1844713"/>
            <a:ext cx="11470762" cy="2803844"/>
          </a:xfrm>
          <a:prstGeom prst="rect">
            <a:avLst/>
          </a:prstGeom>
        </p:spPr>
        <p:txBody>
          <a:bodyPr wrap="square">
            <a:spAutoFit/>
          </a:bodyPr>
          <a:lstStyle/>
          <a:p>
            <a:pPr>
              <a:lnSpc>
                <a:spcPct val="90000"/>
              </a:lnSpc>
              <a:spcAft>
                <a:spcPts val="600"/>
              </a:spcAft>
            </a:pPr>
            <a:endParaRPr lang="en-US" sz="2400" dirty="0">
              <a:gradFill>
                <a:gsLst>
                  <a:gs pos="2917">
                    <a:schemeClr val="tx1"/>
                  </a:gs>
                  <a:gs pos="30000">
                    <a:schemeClr val="tx1"/>
                  </a:gs>
                </a:gsLst>
                <a:lin ang="5400000" scaled="0"/>
              </a:gradFill>
            </a:endParaRPr>
          </a:p>
          <a:p>
            <a:pPr marL="285750" indent="-28575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Whenever possible, DAX helper columns should be avoided. Each “Helper Column” will consume RAM</a:t>
            </a:r>
          </a:p>
          <a:p>
            <a:pPr marL="285750" indent="-28575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a:p>
            <a:pPr marL="285750" indent="-28575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 Create a calculated column in the Dim Table as opposed to in the Fact Table</a:t>
            </a:r>
          </a:p>
          <a:p>
            <a:pPr marL="285750" indent="-28575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a:p>
            <a:pPr marL="285750" indent="-28575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Move calculated columns to “M” if you can</a:t>
            </a:r>
          </a:p>
        </p:txBody>
      </p:sp>
    </p:spTree>
    <p:extLst>
      <p:ext uri="{BB962C8B-B14F-4D97-AF65-F5344CB8AC3E}">
        <p14:creationId xmlns:p14="http://schemas.microsoft.com/office/powerpoint/2010/main" val="257019467"/>
      </p:ext>
    </p:extLst>
  </p:cSld>
  <p:clrMapOvr>
    <a:masterClrMapping/>
  </p:clrMapOvr>
  <p:transition>
    <p:fade/>
  </p:transition>
</p:sld>
</file>

<file path=ppt/slides/slide1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DAX Foundations</a:t>
            </a:r>
          </a:p>
        </p:txBody>
      </p:sp>
      <p:pic>
        <p:nvPicPr>
          <p:cNvPr id="8" name="Picture 7"/>
          <p:cNvPicPr>
            <a:picLocks noChangeAspect="1"/>
          </p:cNvPicPr>
          <p:nvPr/>
        </p:nvPicPr>
        <p:blipFill>
          <a:blip r:embed="rId3"/>
          <a:stretch>
            <a:fillRect/>
          </a:stretch>
        </p:blipFill>
        <p:spPr>
          <a:xfrm>
            <a:off x="10785404" y="144034"/>
            <a:ext cx="1310624" cy="406167"/>
          </a:xfrm>
          <a:prstGeom prst="rect">
            <a:avLst/>
          </a:prstGeom>
        </p:spPr>
      </p:pic>
      <p:sp>
        <p:nvSpPr>
          <p:cNvPr id="2" name="Rectangle 1"/>
          <p:cNvSpPr/>
          <p:nvPr/>
        </p:nvSpPr>
        <p:spPr bwMode="auto">
          <a:xfrm>
            <a:off x="1993900" y="2235200"/>
            <a:ext cx="3175000" cy="279400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Calculated Column</a:t>
            </a:r>
          </a:p>
        </p:txBody>
      </p:sp>
      <p:sp>
        <p:nvSpPr>
          <p:cNvPr id="14" name="Rectangle 13"/>
          <p:cNvSpPr/>
          <p:nvPr/>
        </p:nvSpPr>
        <p:spPr bwMode="auto">
          <a:xfrm>
            <a:off x="7216704" y="2235200"/>
            <a:ext cx="3175000" cy="2794000"/>
          </a:xfrm>
          <a:prstGeom prst="rect">
            <a:avLst/>
          </a:prstGeom>
          <a:solidFill>
            <a:srgbClr val="F2C81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Measure</a:t>
            </a:r>
          </a:p>
        </p:txBody>
      </p:sp>
    </p:spTree>
    <p:extLst>
      <p:ext uri="{BB962C8B-B14F-4D97-AF65-F5344CB8AC3E}">
        <p14:creationId xmlns:p14="http://schemas.microsoft.com/office/powerpoint/2010/main" val="3948296680"/>
      </p:ext>
    </p:extLst>
  </p:cSld>
  <p:clrMapOvr>
    <a:masterClrMapping/>
  </p:clrMapOvr>
  <p:transition>
    <p:fade/>
  </p:transition>
</p:sld>
</file>

<file path=ppt/slides/slide1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49D171-022B-418E-9927-388E38F5D706}"/>
              </a:ext>
            </a:extLst>
          </p:cNvPr>
          <p:cNvSpPr>
            <a:spLocks noGrp="1"/>
          </p:cNvSpPr>
          <p:nvPr>
            <p:ph type="title"/>
          </p:nvPr>
        </p:nvSpPr>
        <p:spPr/>
        <p:txBody>
          <a:bodyPr>
            <a:normAutofit fontScale="90000"/>
          </a:bodyPr>
          <a:lstStyle/>
          <a:p>
            <a:r>
              <a:rPr lang="en-US" dirty="0"/>
              <a:t>Calculated Measures</a:t>
            </a:r>
          </a:p>
        </p:txBody>
      </p:sp>
      <p:sp>
        <p:nvSpPr>
          <p:cNvPr id="3" name="Text Placeholder 2">
            <a:extLst>
              <a:ext uri="{FF2B5EF4-FFF2-40B4-BE49-F238E27FC236}">
                <a16:creationId xmlns:a16="http://schemas.microsoft.com/office/drawing/2014/main" id="{EE7D287C-0989-4F12-844B-99BBF51B07E0}"/>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1558213114"/>
      </p:ext>
    </p:extLst>
  </p:cSld>
  <p:clrMapOvr>
    <a:masterClrMapping/>
  </p:clrMapOvr>
  <p:transition spd="med">
    <p:fade/>
  </p:transition>
</p:sld>
</file>

<file path=ppt/slides/slide1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67500" y="1148156"/>
            <a:ext cx="11655840" cy="524527"/>
          </a:xfrm>
        </p:spPr>
        <p:txBody>
          <a:bodyPr vert="horz" wrap="square" lIns="146304" tIns="91440" rIns="146304" bIns="91440" rtlCol="0" anchor="t">
            <a:noAutofit/>
          </a:bodyPr>
          <a:lstStyle/>
          <a:p>
            <a:r>
              <a:rPr lang="en-US" sz="2800" b="1" dirty="0">
                <a:latin typeface="+mn-lt"/>
              </a:rPr>
              <a:t>Why are Default Summarizations useful?</a:t>
            </a: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DAX Foundations</a:t>
            </a:r>
          </a:p>
        </p:txBody>
      </p:sp>
      <p:pic>
        <p:nvPicPr>
          <p:cNvPr id="8" name="Picture 7"/>
          <p:cNvPicPr>
            <a:picLocks noChangeAspect="1"/>
          </p:cNvPicPr>
          <p:nvPr/>
        </p:nvPicPr>
        <p:blipFill>
          <a:blip r:embed="rId3"/>
          <a:stretch>
            <a:fillRect/>
          </a:stretch>
        </p:blipFill>
        <p:spPr>
          <a:xfrm>
            <a:off x="10785404" y="144034"/>
            <a:ext cx="1310624" cy="406167"/>
          </a:xfrm>
          <a:prstGeom prst="rect">
            <a:avLst/>
          </a:prstGeom>
        </p:spPr>
      </p:pic>
      <p:sp>
        <p:nvSpPr>
          <p:cNvPr id="9" name="Rectangle 8"/>
          <p:cNvSpPr/>
          <p:nvPr/>
        </p:nvSpPr>
        <p:spPr>
          <a:xfrm>
            <a:off x="355042" y="1556548"/>
            <a:ext cx="11099599" cy="2062103"/>
          </a:xfrm>
          <a:prstGeom prst="rect">
            <a:avLst/>
          </a:prstGeom>
        </p:spPr>
        <p:txBody>
          <a:bodyPr wrap="square">
            <a:spAutoFit/>
          </a:bodyPr>
          <a:lstStyle/>
          <a:p>
            <a:pPr>
              <a:lnSpc>
                <a:spcPct val="90000"/>
              </a:lnSpc>
              <a:spcAft>
                <a:spcPts val="600"/>
              </a:spcAft>
            </a:pPr>
            <a:endParaRPr lang="en-US" sz="2400" b="1" dirty="0">
              <a:gradFill>
                <a:gsLst>
                  <a:gs pos="2917">
                    <a:schemeClr val="tx1"/>
                  </a:gs>
                  <a:gs pos="30000">
                    <a:schemeClr val="tx1"/>
                  </a:gs>
                </a:gsLst>
                <a:lin ang="5400000" scaled="0"/>
              </a:gradFill>
            </a:endParaRPr>
          </a:p>
          <a:p>
            <a:pPr marL="285750" indent="-28575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Don’t have to know DAX </a:t>
            </a:r>
          </a:p>
          <a:p>
            <a:pPr>
              <a:lnSpc>
                <a:spcPct val="90000"/>
              </a:lnSpc>
              <a:spcAft>
                <a:spcPts val="600"/>
              </a:spcAft>
            </a:pPr>
            <a:endParaRPr lang="en-US" sz="2400" dirty="0">
              <a:gradFill>
                <a:gsLst>
                  <a:gs pos="2917">
                    <a:schemeClr val="tx1"/>
                  </a:gs>
                  <a:gs pos="30000">
                    <a:schemeClr val="tx1"/>
                  </a:gs>
                </a:gsLst>
                <a:lin ang="5400000" scaled="0"/>
              </a:gradFill>
            </a:endParaRPr>
          </a:p>
          <a:p>
            <a:pPr marL="285750" indent="-28575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Power BI Team is looking to add easier ways to perform calculations using “Quick Measures” and “Show Value As”</a:t>
            </a:r>
          </a:p>
        </p:txBody>
      </p:sp>
    </p:spTree>
    <p:extLst>
      <p:ext uri="{BB962C8B-B14F-4D97-AF65-F5344CB8AC3E}">
        <p14:creationId xmlns:p14="http://schemas.microsoft.com/office/powerpoint/2010/main" val="893991386"/>
      </p:ext>
    </p:extLst>
  </p:cSld>
  <p:clrMapOvr>
    <a:masterClrMapping/>
  </p:clrMapOvr>
  <p:transition>
    <p:fade/>
  </p:transition>
</p:sld>
</file>

<file path=ppt/slides/slide1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755226" y="1686862"/>
            <a:ext cx="6260288" cy="2211515"/>
          </a:xfrm>
          <a:prstGeom prst="rect">
            <a:avLst/>
          </a:prstGeom>
        </p:spPr>
      </p:pic>
      <p:sp>
        <p:nvSpPr>
          <p:cNvPr id="2" name="Title 1"/>
          <p:cNvSpPr>
            <a:spLocks noGrp="1"/>
          </p:cNvSpPr>
          <p:nvPr>
            <p:ph type="title"/>
          </p:nvPr>
        </p:nvSpPr>
        <p:spPr>
          <a:xfrm>
            <a:off x="267500" y="1148156"/>
            <a:ext cx="11655840" cy="524527"/>
          </a:xfrm>
        </p:spPr>
        <p:txBody>
          <a:bodyPr vert="horz" wrap="square" lIns="146304" tIns="91440" rIns="146304" bIns="91440" rtlCol="0" anchor="t">
            <a:noAutofit/>
          </a:bodyPr>
          <a:lstStyle/>
          <a:p>
            <a:r>
              <a:rPr lang="en-US" sz="2800" b="1" dirty="0">
                <a:latin typeface="+mn-lt"/>
              </a:rPr>
              <a:t>What is a Measure?</a:t>
            </a: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DAX Foundations</a:t>
            </a:r>
          </a:p>
        </p:txBody>
      </p:sp>
      <p:pic>
        <p:nvPicPr>
          <p:cNvPr id="8" name="Picture 7"/>
          <p:cNvPicPr>
            <a:picLocks noChangeAspect="1"/>
          </p:cNvPicPr>
          <p:nvPr/>
        </p:nvPicPr>
        <p:blipFill>
          <a:blip r:embed="rId4"/>
          <a:stretch>
            <a:fillRect/>
          </a:stretch>
        </p:blipFill>
        <p:spPr>
          <a:xfrm>
            <a:off x="10785404" y="144034"/>
            <a:ext cx="1310624" cy="406167"/>
          </a:xfrm>
          <a:prstGeom prst="rect">
            <a:avLst/>
          </a:prstGeom>
        </p:spPr>
      </p:pic>
      <p:sp>
        <p:nvSpPr>
          <p:cNvPr id="9" name="Rectangle 8"/>
          <p:cNvSpPr/>
          <p:nvPr/>
        </p:nvSpPr>
        <p:spPr>
          <a:xfrm>
            <a:off x="355042" y="4316756"/>
            <a:ext cx="7474208" cy="1652760"/>
          </a:xfrm>
          <a:prstGeom prst="rect">
            <a:avLst/>
          </a:prstGeom>
        </p:spPr>
        <p:txBody>
          <a:bodyPr wrap="square">
            <a:spAutoFit/>
          </a:bodyPr>
          <a:lstStyle/>
          <a:p>
            <a:pPr>
              <a:lnSpc>
                <a:spcPct val="90000"/>
              </a:lnSpc>
              <a:spcAft>
                <a:spcPts val="600"/>
              </a:spcAft>
            </a:pPr>
            <a:r>
              <a:rPr lang="en-US" sz="2400" b="1" dirty="0">
                <a:solidFill>
                  <a:srgbClr val="00B0F0"/>
                </a:solidFill>
              </a:rPr>
              <a:t>[Total Sales]=SUM(Sales[Sales Amount])</a:t>
            </a:r>
            <a:endParaRPr lang="en-US" sz="2400" b="1" dirty="0">
              <a:gradFill>
                <a:gsLst>
                  <a:gs pos="2917">
                    <a:schemeClr val="tx1"/>
                  </a:gs>
                  <a:gs pos="30000">
                    <a:schemeClr val="tx1"/>
                  </a:gs>
                </a:gsLst>
                <a:lin ang="5400000" scaled="0"/>
              </a:gradFill>
            </a:endParaRPr>
          </a:p>
          <a:p>
            <a:pPr>
              <a:lnSpc>
                <a:spcPct val="90000"/>
              </a:lnSpc>
              <a:spcAft>
                <a:spcPts val="600"/>
              </a:spcAft>
            </a:pPr>
            <a:endParaRPr lang="en-US" sz="24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Measures are created using DAX</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Place your Measures on a Fact table for best results</a:t>
            </a:r>
          </a:p>
        </p:txBody>
      </p:sp>
      <p:sp>
        <p:nvSpPr>
          <p:cNvPr id="12" name="Rectangle 11"/>
          <p:cNvSpPr/>
          <p:nvPr/>
        </p:nvSpPr>
        <p:spPr>
          <a:xfrm>
            <a:off x="165023" y="6387895"/>
            <a:ext cx="11860793" cy="341632"/>
          </a:xfrm>
          <a:prstGeom prst="rect">
            <a:avLst/>
          </a:prstGeom>
          <a:solidFill>
            <a:schemeClr val="bg1"/>
          </a:solidFill>
        </p:spPr>
        <p:txBody>
          <a:bodyPr wrap="square">
            <a:spAutoFit/>
          </a:bodyPr>
          <a:lstStyle/>
          <a:p>
            <a:pPr>
              <a:lnSpc>
                <a:spcPct val="90000"/>
              </a:lnSpc>
              <a:spcAft>
                <a:spcPts val="600"/>
              </a:spcAft>
            </a:pPr>
            <a:r>
              <a:rPr lang="en-US" b="1" dirty="0">
                <a:gradFill>
                  <a:gsLst>
                    <a:gs pos="2917">
                      <a:schemeClr val="tx1"/>
                    </a:gs>
                    <a:gs pos="30000">
                      <a:schemeClr val="tx1"/>
                    </a:gs>
                  </a:gsLst>
                  <a:lin ang="5400000" scaled="0"/>
                </a:gradFill>
              </a:rPr>
              <a:t>Pro Tip:</a:t>
            </a:r>
            <a:r>
              <a:rPr lang="en-US" dirty="0">
                <a:gradFill>
                  <a:gsLst>
                    <a:gs pos="2917">
                      <a:schemeClr val="tx1"/>
                    </a:gs>
                    <a:gs pos="30000">
                      <a:schemeClr val="tx1"/>
                    </a:gs>
                  </a:gsLst>
                  <a:lin ang="5400000" scaled="0"/>
                </a:gradFill>
              </a:rPr>
              <a:t> When referring to a measure in other calculations, refer to it without a Table name: </a:t>
            </a:r>
            <a:r>
              <a:rPr lang="en-US" b="1" dirty="0">
                <a:gradFill>
                  <a:gsLst>
                    <a:gs pos="2917">
                      <a:schemeClr val="tx1"/>
                    </a:gs>
                    <a:gs pos="30000">
                      <a:schemeClr val="tx1"/>
                    </a:gs>
                  </a:gsLst>
                  <a:lin ang="5400000" scaled="0"/>
                </a:gradFill>
              </a:rPr>
              <a:t>[MeasureName]</a:t>
            </a:r>
          </a:p>
        </p:txBody>
      </p:sp>
      <p:sp>
        <p:nvSpPr>
          <p:cNvPr id="13" name="Rectangle 12"/>
          <p:cNvSpPr/>
          <p:nvPr/>
        </p:nvSpPr>
        <p:spPr bwMode="auto">
          <a:xfrm>
            <a:off x="6749730" y="1686861"/>
            <a:ext cx="1265784" cy="2211515"/>
          </a:xfrm>
          <a:prstGeom prst="rect">
            <a:avLst/>
          </a:prstGeom>
          <a:noFill/>
          <a:ln w="57150">
            <a:solidFill>
              <a:srgbClr val="FFC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309929188"/>
      </p:ext>
    </p:extLst>
  </p:cSld>
  <p:clrMapOvr>
    <a:masterClrMapping/>
  </p:clrMapOvr>
  <p:transition>
    <p:fade/>
  </p:transition>
</p:sld>
</file>

<file path=ppt/slides/slide1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67500" y="1148156"/>
            <a:ext cx="11655840" cy="524527"/>
          </a:xfrm>
        </p:spPr>
        <p:txBody>
          <a:bodyPr vert="horz" wrap="square" lIns="146304" tIns="91440" rIns="146304" bIns="91440" rtlCol="0" anchor="t">
            <a:noAutofit/>
          </a:bodyPr>
          <a:lstStyle/>
          <a:p>
            <a:r>
              <a:rPr lang="en-US" sz="2800" b="1" dirty="0">
                <a:latin typeface="+mn-lt"/>
              </a:rPr>
              <a:t>Measure, Use Case 1: Using One Measure in Another</a:t>
            </a: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DAX Foundations</a:t>
            </a:r>
          </a:p>
        </p:txBody>
      </p:sp>
      <p:pic>
        <p:nvPicPr>
          <p:cNvPr id="8" name="Picture 7"/>
          <p:cNvPicPr>
            <a:picLocks noChangeAspect="1"/>
          </p:cNvPicPr>
          <p:nvPr/>
        </p:nvPicPr>
        <p:blipFill>
          <a:blip r:embed="rId3"/>
          <a:stretch>
            <a:fillRect/>
          </a:stretch>
        </p:blipFill>
        <p:spPr>
          <a:xfrm>
            <a:off x="10785404" y="144034"/>
            <a:ext cx="1310624" cy="406167"/>
          </a:xfrm>
          <a:prstGeom prst="rect">
            <a:avLst/>
          </a:prstGeom>
        </p:spPr>
      </p:pic>
      <p:sp>
        <p:nvSpPr>
          <p:cNvPr id="9" name="Rectangle 8"/>
          <p:cNvSpPr/>
          <p:nvPr/>
        </p:nvSpPr>
        <p:spPr>
          <a:xfrm>
            <a:off x="591855" y="1791697"/>
            <a:ext cx="11331485" cy="4108817"/>
          </a:xfrm>
          <a:prstGeom prst="rect">
            <a:avLst/>
          </a:prstGeom>
        </p:spPr>
        <p:txBody>
          <a:bodyPr wrap="square">
            <a:spAutoFit/>
          </a:bodyPr>
          <a:lstStyle/>
          <a:p>
            <a:pPr>
              <a:lnSpc>
                <a:spcPct val="90000"/>
              </a:lnSpc>
              <a:spcAft>
                <a:spcPts val="600"/>
              </a:spcAft>
            </a:pPr>
            <a:r>
              <a:rPr lang="en-US" sz="2400" dirty="0">
                <a:gradFill>
                  <a:gsLst>
                    <a:gs pos="2917">
                      <a:schemeClr val="tx1"/>
                    </a:gs>
                    <a:gs pos="30000">
                      <a:schemeClr val="tx1"/>
                    </a:gs>
                  </a:gsLst>
                  <a:lin ang="5400000" scaled="0"/>
                </a:gradFill>
              </a:rPr>
              <a:t>Instead of writing this: </a:t>
            </a:r>
          </a:p>
          <a:p>
            <a:pPr>
              <a:lnSpc>
                <a:spcPct val="90000"/>
              </a:lnSpc>
              <a:spcAft>
                <a:spcPts val="600"/>
              </a:spcAft>
            </a:pPr>
            <a:endParaRPr lang="en-US" sz="2400" b="1" dirty="0">
              <a:gradFill>
                <a:gsLst>
                  <a:gs pos="2917">
                    <a:schemeClr val="tx1"/>
                  </a:gs>
                  <a:gs pos="30000">
                    <a:schemeClr val="tx1"/>
                  </a:gs>
                </a:gsLst>
                <a:lin ang="5400000" scaled="0"/>
              </a:gradFill>
            </a:endParaRPr>
          </a:p>
          <a:p>
            <a:pPr>
              <a:lnSpc>
                <a:spcPct val="90000"/>
              </a:lnSpc>
              <a:spcAft>
                <a:spcPts val="600"/>
              </a:spcAft>
            </a:pPr>
            <a:r>
              <a:rPr lang="en-US" sz="2400" b="1" dirty="0">
                <a:solidFill>
                  <a:srgbClr val="00B0F0"/>
                </a:solidFill>
              </a:rPr>
              <a:t>	[Profit] = SUM(Sales[Sales Amount])-SUM(Sales[COGS])</a:t>
            </a:r>
          </a:p>
          <a:p>
            <a:pPr>
              <a:lnSpc>
                <a:spcPct val="90000"/>
              </a:lnSpc>
              <a:spcAft>
                <a:spcPts val="600"/>
              </a:spcAft>
            </a:pPr>
            <a:endParaRPr lang="en-US" sz="2400" b="1" dirty="0">
              <a:solidFill>
                <a:srgbClr val="00B0F0"/>
              </a:solidFill>
            </a:endParaRPr>
          </a:p>
          <a:p>
            <a:pPr>
              <a:lnSpc>
                <a:spcPct val="90000"/>
              </a:lnSpc>
              <a:spcAft>
                <a:spcPts val="600"/>
              </a:spcAft>
            </a:pPr>
            <a:r>
              <a:rPr lang="en-US" sz="2400" dirty="0">
                <a:gradFill>
                  <a:gsLst>
                    <a:gs pos="2917">
                      <a:schemeClr val="tx1"/>
                    </a:gs>
                    <a:gs pos="30000">
                      <a:schemeClr val="tx1"/>
                    </a:gs>
                  </a:gsLst>
                  <a:lin ang="5400000" scaled="0"/>
                </a:gradFill>
              </a:rPr>
              <a:t>Write this:</a:t>
            </a:r>
          </a:p>
          <a:p>
            <a:pPr>
              <a:lnSpc>
                <a:spcPct val="90000"/>
              </a:lnSpc>
              <a:spcAft>
                <a:spcPts val="600"/>
              </a:spcAft>
            </a:pPr>
            <a:endParaRPr lang="en-US" sz="2400" b="1" dirty="0">
              <a:solidFill>
                <a:srgbClr val="00B0F0"/>
              </a:solidFill>
            </a:endParaRPr>
          </a:p>
          <a:p>
            <a:pPr>
              <a:lnSpc>
                <a:spcPct val="90000"/>
              </a:lnSpc>
              <a:spcAft>
                <a:spcPts val="600"/>
              </a:spcAft>
            </a:pPr>
            <a:r>
              <a:rPr lang="en-US" sz="2400" b="1" dirty="0">
                <a:solidFill>
                  <a:srgbClr val="00B0F0"/>
                </a:solidFill>
              </a:rPr>
              <a:t>	[Profit] = [Total Sales]- [Total COGS]</a:t>
            </a:r>
          </a:p>
          <a:p>
            <a:pPr>
              <a:lnSpc>
                <a:spcPct val="90000"/>
              </a:lnSpc>
              <a:spcAft>
                <a:spcPts val="600"/>
              </a:spcAft>
            </a:pPr>
            <a:endParaRPr lang="en-US" sz="24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Allows re-use of measures</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Formulas are much simpler to read</a:t>
            </a:r>
          </a:p>
        </p:txBody>
      </p:sp>
      <p:sp>
        <p:nvSpPr>
          <p:cNvPr id="3" name="Left Brace 2"/>
          <p:cNvSpPr/>
          <p:nvPr/>
        </p:nvSpPr>
        <p:spPr>
          <a:xfrm rot="16200000">
            <a:off x="4733290" y="1197015"/>
            <a:ext cx="301752" cy="3840480"/>
          </a:xfrm>
          <a:prstGeom prst="leftBrac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0" name="Left Brace 9"/>
          <p:cNvSpPr/>
          <p:nvPr/>
        </p:nvSpPr>
        <p:spPr>
          <a:xfrm rot="16200000">
            <a:off x="8101933" y="1838789"/>
            <a:ext cx="301752" cy="2556932"/>
          </a:xfrm>
          <a:prstGeom prst="leftBrac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cxnSp>
        <p:nvCxnSpPr>
          <p:cNvPr id="5" name="Straight Arrow Connector 4"/>
          <p:cNvCxnSpPr>
            <a:cxnSpLocks/>
            <a:stCxn id="3" idx="1"/>
          </p:cNvCxnSpPr>
          <p:nvPr/>
        </p:nvCxnSpPr>
        <p:spPr>
          <a:xfrm flipH="1">
            <a:off x="4255843" y="3268131"/>
            <a:ext cx="628323" cy="935431"/>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cxnSpLocks/>
          </p:cNvCxnSpPr>
          <p:nvPr/>
        </p:nvCxnSpPr>
        <p:spPr>
          <a:xfrm flipH="1">
            <a:off x="6257597" y="3268131"/>
            <a:ext cx="1995212" cy="935431"/>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410154"/>
      </p:ext>
    </p:extLst>
  </p:cSld>
  <p:clrMapOvr>
    <a:masterClrMapping/>
  </p:clrMapOvr>
  <p:transition>
    <p:fade/>
  </p:transition>
</p:sld>
</file>

<file path=ppt/slides/slide1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67500" y="1148156"/>
            <a:ext cx="11655840" cy="524527"/>
          </a:xfrm>
        </p:spPr>
        <p:txBody>
          <a:bodyPr vert="horz" wrap="square" lIns="146304" tIns="91440" rIns="146304" bIns="91440" rtlCol="0" anchor="t">
            <a:noAutofit/>
          </a:bodyPr>
          <a:lstStyle/>
          <a:p>
            <a:r>
              <a:rPr lang="en-US" sz="2800" b="1" dirty="0">
                <a:latin typeface="+mn-lt"/>
              </a:rPr>
              <a:t>Measure, Use Case 2: More Complex Calculations</a:t>
            </a: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DAX Foundations</a:t>
            </a:r>
          </a:p>
        </p:txBody>
      </p:sp>
      <p:pic>
        <p:nvPicPr>
          <p:cNvPr id="8" name="Picture 7"/>
          <p:cNvPicPr>
            <a:picLocks noChangeAspect="1"/>
          </p:cNvPicPr>
          <p:nvPr/>
        </p:nvPicPr>
        <p:blipFill>
          <a:blip r:embed="rId3"/>
          <a:stretch>
            <a:fillRect/>
          </a:stretch>
        </p:blipFill>
        <p:spPr>
          <a:xfrm>
            <a:off x="10785404" y="144034"/>
            <a:ext cx="1310624" cy="406167"/>
          </a:xfrm>
          <a:prstGeom prst="rect">
            <a:avLst/>
          </a:prstGeom>
        </p:spPr>
      </p:pic>
      <p:sp>
        <p:nvSpPr>
          <p:cNvPr id="3" name="Rectangle 2"/>
          <p:cNvSpPr/>
          <p:nvPr/>
        </p:nvSpPr>
        <p:spPr>
          <a:xfrm>
            <a:off x="1203455" y="2175888"/>
            <a:ext cx="6211380" cy="424732"/>
          </a:xfrm>
          <a:prstGeom prst="rect">
            <a:avLst/>
          </a:prstGeom>
        </p:spPr>
        <p:txBody>
          <a:bodyPr wrap="none">
            <a:spAutoFit/>
          </a:bodyPr>
          <a:lstStyle/>
          <a:p>
            <a:pPr>
              <a:lnSpc>
                <a:spcPct val="90000"/>
              </a:lnSpc>
              <a:spcAft>
                <a:spcPts val="600"/>
              </a:spcAft>
            </a:pPr>
            <a:r>
              <a:rPr lang="en-US" sz="2400" b="1" dirty="0">
                <a:solidFill>
                  <a:srgbClr val="00B0F0"/>
                </a:solidFill>
              </a:rPr>
              <a:t>[Profit Margin %] = [Profit] / [Total Sales]</a:t>
            </a:r>
          </a:p>
        </p:txBody>
      </p:sp>
      <p:sp>
        <p:nvSpPr>
          <p:cNvPr id="5" name="Rectangle 4"/>
          <p:cNvSpPr/>
          <p:nvPr/>
        </p:nvSpPr>
        <p:spPr>
          <a:xfrm>
            <a:off x="355040" y="2873832"/>
            <a:ext cx="11568299" cy="1166473"/>
          </a:xfrm>
          <a:prstGeom prst="rect">
            <a:avLst/>
          </a:prstGeom>
        </p:spPr>
        <p:txBody>
          <a:bodyPr wrap="square">
            <a:spAutoFit/>
          </a:bodyPr>
          <a:lstStyle/>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Ratios are calculations that cannot be created using a Calculated Column or Default Summarization</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Use DAX </a:t>
            </a:r>
            <a:r>
              <a:rPr lang="en-US" sz="2400" b="1" dirty="0">
                <a:gradFill>
                  <a:gsLst>
                    <a:gs pos="2917">
                      <a:schemeClr val="tx1"/>
                    </a:gs>
                    <a:gs pos="30000">
                      <a:schemeClr val="tx1"/>
                    </a:gs>
                  </a:gsLst>
                  <a:lin ang="5400000" scaled="0"/>
                </a:gradFill>
              </a:rPr>
              <a:t>DIVIDE</a:t>
            </a:r>
            <a:r>
              <a:rPr lang="en-US" sz="2400" dirty="0">
                <a:gradFill>
                  <a:gsLst>
                    <a:gs pos="2917">
                      <a:schemeClr val="tx1"/>
                    </a:gs>
                    <a:gs pos="30000">
                      <a:schemeClr val="tx1"/>
                    </a:gs>
                  </a:gsLst>
                  <a:lin ang="5400000" scaled="0"/>
                </a:gradFill>
              </a:rPr>
              <a:t> for built in error handling</a:t>
            </a:r>
          </a:p>
        </p:txBody>
      </p:sp>
      <p:sp>
        <p:nvSpPr>
          <p:cNvPr id="9" name="Rectangle 8"/>
          <p:cNvSpPr/>
          <p:nvPr/>
        </p:nvSpPr>
        <p:spPr>
          <a:xfrm>
            <a:off x="1203455" y="4390461"/>
            <a:ext cx="7700570" cy="424732"/>
          </a:xfrm>
          <a:prstGeom prst="rect">
            <a:avLst/>
          </a:prstGeom>
        </p:spPr>
        <p:txBody>
          <a:bodyPr wrap="none">
            <a:spAutoFit/>
          </a:bodyPr>
          <a:lstStyle/>
          <a:p>
            <a:pPr>
              <a:lnSpc>
                <a:spcPct val="90000"/>
              </a:lnSpc>
              <a:spcAft>
                <a:spcPts val="600"/>
              </a:spcAft>
            </a:pPr>
            <a:r>
              <a:rPr lang="en-US" sz="2400" b="1" dirty="0">
                <a:solidFill>
                  <a:srgbClr val="00B0F0"/>
                </a:solidFill>
              </a:rPr>
              <a:t>[Profit Margin %] = DIVIDE([Profit] , [Total Sales])</a:t>
            </a:r>
          </a:p>
        </p:txBody>
      </p:sp>
    </p:spTree>
    <p:extLst>
      <p:ext uri="{BB962C8B-B14F-4D97-AF65-F5344CB8AC3E}">
        <p14:creationId xmlns:p14="http://schemas.microsoft.com/office/powerpoint/2010/main" val="1343501885"/>
      </p:ext>
    </p:extLst>
  </p:cSld>
  <p:clrMapOvr>
    <a:masterClrMapping/>
  </p:clrMapOvr>
  <p:transition>
    <p:fade/>
  </p:transition>
</p:sld>
</file>

<file path=ppt/slides/slide1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67500" y="1148156"/>
            <a:ext cx="11655840" cy="524527"/>
          </a:xfrm>
        </p:spPr>
        <p:txBody>
          <a:bodyPr vert="horz" wrap="square" lIns="146304" tIns="91440" rIns="146304" bIns="91440" rtlCol="0" anchor="t">
            <a:noAutofit/>
          </a:bodyPr>
          <a:lstStyle/>
          <a:p>
            <a:r>
              <a:rPr lang="en-US" sz="2800" b="1" dirty="0">
                <a:latin typeface="+mn-lt"/>
              </a:rPr>
              <a:t>When is a Measure Evaluated?</a:t>
            </a: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DAX Foundations</a:t>
            </a:r>
          </a:p>
        </p:txBody>
      </p:sp>
      <p:pic>
        <p:nvPicPr>
          <p:cNvPr id="8" name="Picture 7"/>
          <p:cNvPicPr>
            <a:picLocks noChangeAspect="1"/>
          </p:cNvPicPr>
          <p:nvPr/>
        </p:nvPicPr>
        <p:blipFill>
          <a:blip r:embed="rId3"/>
          <a:stretch>
            <a:fillRect/>
          </a:stretch>
        </p:blipFill>
        <p:spPr>
          <a:xfrm>
            <a:off x="10785404" y="144034"/>
            <a:ext cx="1310624" cy="406167"/>
          </a:xfrm>
          <a:prstGeom prst="rect">
            <a:avLst/>
          </a:prstGeom>
        </p:spPr>
      </p:pic>
      <p:sp>
        <p:nvSpPr>
          <p:cNvPr id="4" name="Rectangle 3"/>
          <p:cNvSpPr/>
          <p:nvPr/>
        </p:nvSpPr>
        <p:spPr bwMode="auto">
          <a:xfrm>
            <a:off x="520120" y="2705100"/>
            <a:ext cx="2248480" cy="208280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“Get Data” Phase</a:t>
            </a:r>
          </a:p>
        </p:txBody>
      </p:sp>
      <p:sp>
        <p:nvSpPr>
          <p:cNvPr id="5" name="TextBox 4"/>
          <p:cNvSpPr txBox="1"/>
          <p:nvPr/>
        </p:nvSpPr>
        <p:spPr>
          <a:xfrm>
            <a:off x="520120" y="5024473"/>
            <a:ext cx="2248480" cy="849463"/>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Create Query in “M”</a:t>
            </a:r>
          </a:p>
        </p:txBody>
      </p:sp>
      <p:sp>
        <p:nvSpPr>
          <p:cNvPr id="10" name="Rectangle 9"/>
          <p:cNvSpPr/>
          <p:nvPr/>
        </p:nvSpPr>
        <p:spPr bwMode="auto">
          <a:xfrm>
            <a:off x="3485570" y="2705100"/>
            <a:ext cx="2248480" cy="208280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Model Creation Phase</a:t>
            </a:r>
          </a:p>
        </p:txBody>
      </p:sp>
      <p:sp>
        <p:nvSpPr>
          <p:cNvPr id="12" name="TextBox 11"/>
          <p:cNvSpPr txBox="1"/>
          <p:nvPr/>
        </p:nvSpPr>
        <p:spPr>
          <a:xfrm>
            <a:off x="6502109" y="5011774"/>
            <a:ext cx="2194505" cy="1757404"/>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Add calc. columns, Measures</a:t>
            </a:r>
          </a:p>
          <a:p>
            <a:pPr marL="342900"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Add missing relationships</a:t>
            </a:r>
          </a:p>
        </p:txBody>
      </p:sp>
      <p:sp>
        <p:nvSpPr>
          <p:cNvPr id="13" name="Rectangle 12"/>
          <p:cNvSpPr/>
          <p:nvPr/>
        </p:nvSpPr>
        <p:spPr bwMode="auto">
          <a:xfrm>
            <a:off x="6451020" y="2705100"/>
            <a:ext cx="2248480" cy="208280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Model </a:t>
            </a: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Enhancement</a:t>
            </a: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Phase</a:t>
            </a:r>
          </a:p>
        </p:txBody>
      </p:sp>
      <p:sp>
        <p:nvSpPr>
          <p:cNvPr id="14" name="Rectangle 13"/>
          <p:cNvSpPr/>
          <p:nvPr/>
        </p:nvSpPr>
        <p:spPr bwMode="auto">
          <a:xfrm>
            <a:off x="9413585" y="2705100"/>
            <a:ext cx="2248480" cy="2082800"/>
          </a:xfrm>
          <a:prstGeom prst="rect">
            <a:avLst/>
          </a:prstGeom>
          <a:solidFill>
            <a:srgbClr val="F2C81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Visual</a:t>
            </a: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Building Phase</a:t>
            </a:r>
          </a:p>
        </p:txBody>
      </p:sp>
      <p:sp>
        <p:nvSpPr>
          <p:cNvPr id="15" name="TextBox 14"/>
          <p:cNvSpPr txBox="1"/>
          <p:nvPr/>
        </p:nvSpPr>
        <p:spPr>
          <a:xfrm>
            <a:off x="3327255" y="5016498"/>
            <a:ext cx="2406795" cy="1203406"/>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Compress data</a:t>
            </a:r>
          </a:p>
          <a:p>
            <a:pPr marL="342900"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auto detect relationships</a:t>
            </a:r>
          </a:p>
        </p:txBody>
      </p:sp>
      <p:sp>
        <p:nvSpPr>
          <p:cNvPr id="16" name="TextBox 15"/>
          <p:cNvSpPr txBox="1"/>
          <p:nvPr/>
        </p:nvSpPr>
        <p:spPr>
          <a:xfrm>
            <a:off x="9391215" y="4991099"/>
            <a:ext cx="2146300" cy="1403461"/>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Evaluate Measures and build each visual</a:t>
            </a:r>
          </a:p>
        </p:txBody>
      </p:sp>
      <p:sp>
        <p:nvSpPr>
          <p:cNvPr id="9" name="Right Arrow 8"/>
          <p:cNvSpPr/>
          <p:nvPr/>
        </p:nvSpPr>
        <p:spPr bwMode="auto">
          <a:xfrm>
            <a:off x="2768600" y="3479800"/>
            <a:ext cx="716970" cy="53340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7" name="Right Arrow 16"/>
          <p:cNvSpPr/>
          <p:nvPr/>
        </p:nvSpPr>
        <p:spPr bwMode="auto">
          <a:xfrm>
            <a:off x="5736935" y="3495578"/>
            <a:ext cx="716970" cy="53340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8" name="Right Arrow 17"/>
          <p:cNvSpPr/>
          <p:nvPr/>
        </p:nvSpPr>
        <p:spPr bwMode="auto">
          <a:xfrm>
            <a:off x="8696615" y="3479800"/>
            <a:ext cx="716970" cy="53340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743733339"/>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7500" y="1148156"/>
            <a:ext cx="11655840" cy="524527"/>
          </a:xfrm>
        </p:spPr>
        <p:txBody>
          <a:bodyPr vert="horz" wrap="square" lIns="146304" tIns="91440" rIns="146304" bIns="91440" rtlCol="0" anchor="t">
            <a:noAutofit/>
          </a:bodyPr>
          <a:lstStyle/>
          <a:p>
            <a:r>
              <a:rPr lang="en-US" sz="2800" b="1" dirty="0">
                <a:latin typeface="+mn-lt"/>
              </a:rPr>
              <a:t>Here is how you do it with CALCULATE</a:t>
            </a: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57331"/>
          </a:xfrm>
          <a:prstGeom prst="rect">
            <a:avLst/>
          </a:prstGeom>
          <a:noFill/>
        </p:spPr>
        <p:txBody>
          <a:bodyPr wrap="square" rtlCol="0">
            <a:spAutoFit/>
          </a:bodyPr>
          <a:lstStyle/>
          <a:p>
            <a:pPr defTabSz="914225"/>
            <a:r>
              <a:rPr lang="en-US" sz="3600" dirty="0"/>
              <a:t>Module 4b – CALCULATE &amp; Variables</a:t>
            </a:r>
            <a:endParaRPr lang="en-US" sz="3600" dirty="0">
              <a:solidFill>
                <a:prstClr val="black"/>
              </a:solidFill>
              <a:latin typeface="Segoe UI" panose="020B0502040204020203" pitchFamily="34" charset="0"/>
              <a:cs typeface="Segoe UI" panose="020B0502040204020203" pitchFamily="34" charset="0"/>
            </a:endParaRPr>
          </a:p>
        </p:txBody>
      </p:sp>
      <p:pic>
        <p:nvPicPr>
          <p:cNvPr id="8" name="Picture 7"/>
          <p:cNvPicPr>
            <a:picLocks noChangeAspect="1"/>
          </p:cNvPicPr>
          <p:nvPr/>
        </p:nvPicPr>
        <p:blipFill>
          <a:blip r:embed="rId3"/>
          <a:stretch>
            <a:fillRect/>
          </a:stretch>
        </p:blipFill>
        <p:spPr>
          <a:xfrm>
            <a:off x="10785404" y="144034"/>
            <a:ext cx="1310624" cy="406167"/>
          </a:xfrm>
          <a:prstGeom prst="rect">
            <a:avLst/>
          </a:prstGeom>
        </p:spPr>
      </p:pic>
      <p:sp>
        <p:nvSpPr>
          <p:cNvPr id="11" name="Rectangle 10"/>
          <p:cNvSpPr/>
          <p:nvPr/>
        </p:nvSpPr>
        <p:spPr>
          <a:xfrm>
            <a:off x="355042" y="2305735"/>
            <a:ext cx="10960658" cy="369332"/>
          </a:xfrm>
          <a:prstGeom prst="rect">
            <a:avLst/>
          </a:prstGeom>
        </p:spPr>
        <p:txBody>
          <a:bodyPr wrap="square">
            <a:spAutoFit/>
          </a:bodyPr>
          <a:lstStyle/>
          <a:p>
            <a:r>
              <a:rPr lang="en-US" b="1" dirty="0">
                <a:solidFill>
                  <a:srgbClr val="00B0F0"/>
                </a:solidFill>
              </a:rPr>
              <a:t>[Desktop Sales] = CALCULATE([Total Sales], CampaignDim[Device] = "Desktop")</a:t>
            </a:r>
          </a:p>
        </p:txBody>
      </p:sp>
      <p:sp>
        <p:nvSpPr>
          <p:cNvPr id="12" name="Rectangle 11"/>
          <p:cNvSpPr/>
          <p:nvPr/>
        </p:nvSpPr>
        <p:spPr>
          <a:xfrm>
            <a:off x="355042" y="2985306"/>
            <a:ext cx="8777916" cy="341632"/>
          </a:xfrm>
          <a:prstGeom prst="rect">
            <a:avLst/>
          </a:prstGeom>
        </p:spPr>
        <p:txBody>
          <a:bodyPr wrap="none">
            <a:spAutoFit/>
          </a:bodyPr>
          <a:lstStyle/>
          <a:p>
            <a:pPr marL="342900" indent="-342900">
              <a:lnSpc>
                <a:spcPct val="90000"/>
              </a:lnSpc>
              <a:spcAft>
                <a:spcPts val="600"/>
              </a:spcAft>
              <a:buFont typeface="Arial" panose="020B0604020202020204" pitchFamily="34" charset="0"/>
              <a:buChar char="•"/>
            </a:pPr>
            <a:r>
              <a:rPr lang="en-US" dirty="0"/>
              <a:t>Use CALCULATE function to create a Measure which filters down to Desktop Sales</a:t>
            </a:r>
          </a:p>
        </p:txBody>
      </p:sp>
      <p:pic>
        <p:nvPicPr>
          <p:cNvPr id="9" name="Picture 8"/>
          <p:cNvPicPr>
            <a:picLocks noChangeAspect="1"/>
          </p:cNvPicPr>
          <p:nvPr/>
        </p:nvPicPr>
        <p:blipFill>
          <a:blip r:embed="rId4"/>
          <a:stretch>
            <a:fillRect/>
          </a:stretch>
        </p:blipFill>
        <p:spPr>
          <a:xfrm>
            <a:off x="4281436" y="3387508"/>
            <a:ext cx="3246809" cy="3113237"/>
          </a:xfrm>
          <a:prstGeom prst="rect">
            <a:avLst/>
          </a:prstGeom>
        </p:spPr>
      </p:pic>
    </p:spTree>
    <p:extLst>
      <p:ext uri="{BB962C8B-B14F-4D97-AF65-F5344CB8AC3E}">
        <p14:creationId xmlns:p14="http://schemas.microsoft.com/office/powerpoint/2010/main" val="2496643614"/>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57331"/>
          </a:xfrm>
          <a:prstGeom prst="rect">
            <a:avLst/>
          </a:prstGeom>
          <a:noFill/>
        </p:spPr>
        <p:txBody>
          <a:bodyPr wrap="square" rtlCol="0">
            <a:spAutoFit/>
          </a:bodyPr>
          <a:lstStyle/>
          <a:p>
            <a:pPr defTabSz="914225"/>
            <a:r>
              <a:rPr lang="en-US" sz="3600" dirty="0"/>
              <a:t>Module 4b – CALCULATE &amp; Variables</a:t>
            </a:r>
            <a:endParaRPr lang="en-US" sz="3600" dirty="0">
              <a:solidFill>
                <a:prstClr val="black"/>
              </a:solidFill>
              <a:latin typeface="Segoe UI" panose="020B0502040204020203" pitchFamily="34" charset="0"/>
              <a:cs typeface="Segoe UI" panose="020B0502040204020203" pitchFamily="34" charset="0"/>
            </a:endParaRPr>
          </a:p>
        </p:txBody>
      </p:sp>
      <p:pic>
        <p:nvPicPr>
          <p:cNvPr id="8" name="Picture 7"/>
          <p:cNvPicPr>
            <a:picLocks noChangeAspect="1"/>
          </p:cNvPicPr>
          <p:nvPr/>
        </p:nvPicPr>
        <p:blipFill>
          <a:blip r:embed="rId3"/>
          <a:stretch>
            <a:fillRect/>
          </a:stretch>
        </p:blipFill>
        <p:spPr>
          <a:xfrm>
            <a:off x="10785404" y="144034"/>
            <a:ext cx="1310624" cy="406167"/>
          </a:xfrm>
          <a:prstGeom prst="rect">
            <a:avLst/>
          </a:prstGeom>
        </p:spPr>
      </p:pic>
      <p:sp>
        <p:nvSpPr>
          <p:cNvPr id="10" name="Rectangle 9"/>
          <p:cNvSpPr/>
          <p:nvPr/>
        </p:nvSpPr>
        <p:spPr bwMode="auto">
          <a:xfrm>
            <a:off x="528813" y="3320717"/>
            <a:ext cx="2471062" cy="2598820"/>
          </a:xfrm>
          <a:prstGeom prst="rect">
            <a:avLst/>
          </a:prstGeom>
          <a:solidFill>
            <a:srgbClr val="F2C81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Add Filter</a:t>
            </a:r>
          </a:p>
        </p:txBody>
      </p:sp>
      <p:sp>
        <p:nvSpPr>
          <p:cNvPr id="13" name="Rectangle 12"/>
          <p:cNvSpPr/>
          <p:nvPr/>
        </p:nvSpPr>
        <p:spPr bwMode="auto">
          <a:xfrm>
            <a:off x="3347069" y="3320717"/>
            <a:ext cx="2471062" cy="259882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Ignore Filter</a:t>
            </a:r>
          </a:p>
        </p:txBody>
      </p:sp>
      <p:sp>
        <p:nvSpPr>
          <p:cNvPr id="14" name="Rectangle 13"/>
          <p:cNvSpPr/>
          <p:nvPr/>
        </p:nvSpPr>
        <p:spPr bwMode="auto">
          <a:xfrm>
            <a:off x="6165325" y="3320717"/>
            <a:ext cx="2471062" cy="259882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Update Filter</a:t>
            </a:r>
          </a:p>
        </p:txBody>
      </p:sp>
      <p:sp>
        <p:nvSpPr>
          <p:cNvPr id="15" name="Rectangle 14"/>
          <p:cNvSpPr/>
          <p:nvPr/>
        </p:nvSpPr>
        <p:spPr bwMode="auto">
          <a:xfrm>
            <a:off x="8983580" y="3320717"/>
            <a:ext cx="2471062" cy="259882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Convert Row Context to Filter Context</a:t>
            </a:r>
          </a:p>
        </p:txBody>
      </p:sp>
      <p:sp>
        <p:nvSpPr>
          <p:cNvPr id="3" name="Rectangle 2">
            <a:extLst>
              <a:ext uri="{FF2B5EF4-FFF2-40B4-BE49-F238E27FC236}">
                <a16:creationId xmlns:a16="http://schemas.microsoft.com/office/drawing/2014/main" id="{8C680604-29D4-46E4-B955-BC6641316D78}"/>
              </a:ext>
            </a:extLst>
          </p:cNvPr>
          <p:cNvSpPr/>
          <p:nvPr/>
        </p:nvSpPr>
        <p:spPr>
          <a:xfrm>
            <a:off x="528813" y="1399646"/>
            <a:ext cx="10776970" cy="1477328"/>
          </a:xfrm>
          <a:prstGeom prst="rect">
            <a:avLst/>
          </a:prstGeom>
        </p:spPr>
        <p:txBody>
          <a:bodyPr wrap="square">
            <a:spAutoFit/>
          </a:bodyPr>
          <a:lstStyle/>
          <a:p>
            <a:r>
              <a:rPr lang="en-US" b="1" dirty="0">
                <a:solidFill>
                  <a:srgbClr val="00B0F0"/>
                </a:solidFill>
              </a:rPr>
              <a:t>[Desktop Sales] = CALCULATE([Total Sales], </a:t>
            </a:r>
            <a:r>
              <a:rPr lang="en-US" b="1" dirty="0" err="1">
                <a:solidFill>
                  <a:srgbClr val="00B0F0"/>
                </a:solidFill>
              </a:rPr>
              <a:t>CampaignDim</a:t>
            </a:r>
            <a:r>
              <a:rPr lang="en-US" b="1" dirty="0">
                <a:solidFill>
                  <a:srgbClr val="00B0F0"/>
                </a:solidFill>
              </a:rPr>
              <a:t>[Device] = "Desktop")</a:t>
            </a:r>
          </a:p>
          <a:p>
            <a:endParaRPr lang="en-US" b="1" dirty="0">
              <a:solidFill>
                <a:srgbClr val="00B0F0"/>
              </a:solidFill>
            </a:endParaRPr>
          </a:p>
          <a:p>
            <a:r>
              <a:rPr lang="en-US" b="1" dirty="0">
                <a:solidFill>
                  <a:srgbClr val="00B0F0"/>
                </a:solidFill>
              </a:rPr>
              <a:t>[Tablet Sales] = CALCULATE([Total Sales], </a:t>
            </a:r>
            <a:r>
              <a:rPr lang="en-US" b="1" dirty="0" err="1">
                <a:solidFill>
                  <a:srgbClr val="00B0F0"/>
                </a:solidFill>
              </a:rPr>
              <a:t>CampaignDim</a:t>
            </a:r>
            <a:r>
              <a:rPr lang="en-US" b="1" dirty="0">
                <a:solidFill>
                  <a:srgbClr val="00B0F0"/>
                </a:solidFill>
              </a:rPr>
              <a:t>[Device] = “Tablet")</a:t>
            </a:r>
          </a:p>
          <a:p>
            <a:endParaRPr lang="en-US" b="1" dirty="0">
              <a:solidFill>
                <a:srgbClr val="00B0F0"/>
              </a:solidFill>
            </a:endParaRPr>
          </a:p>
          <a:p>
            <a:r>
              <a:rPr lang="en-US" b="1" dirty="0">
                <a:solidFill>
                  <a:srgbClr val="00B0F0"/>
                </a:solidFill>
              </a:rPr>
              <a:t>[Mobile Sales] = CALCULATE([Total Sales], </a:t>
            </a:r>
            <a:r>
              <a:rPr lang="en-US" b="1" dirty="0" err="1">
                <a:solidFill>
                  <a:srgbClr val="00B0F0"/>
                </a:solidFill>
              </a:rPr>
              <a:t>CampaignDim</a:t>
            </a:r>
            <a:r>
              <a:rPr lang="en-US" b="1" dirty="0">
                <a:solidFill>
                  <a:srgbClr val="00B0F0"/>
                </a:solidFill>
              </a:rPr>
              <a:t>[Device] = “Mobile")</a:t>
            </a:r>
          </a:p>
        </p:txBody>
      </p:sp>
    </p:spTree>
    <p:extLst>
      <p:ext uri="{BB962C8B-B14F-4D97-AF65-F5344CB8AC3E}">
        <p14:creationId xmlns:p14="http://schemas.microsoft.com/office/powerpoint/2010/main" val="1396988062"/>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57331"/>
          </a:xfrm>
          <a:prstGeom prst="rect">
            <a:avLst/>
          </a:prstGeom>
          <a:noFill/>
        </p:spPr>
        <p:txBody>
          <a:bodyPr wrap="square" rtlCol="0">
            <a:spAutoFit/>
          </a:bodyPr>
          <a:lstStyle/>
          <a:p>
            <a:pPr defTabSz="914225"/>
            <a:r>
              <a:rPr lang="en-US" sz="3600" dirty="0"/>
              <a:t>Module 4b – CALCULATE &amp; Variables</a:t>
            </a:r>
            <a:endParaRPr lang="en-US" sz="3600" dirty="0">
              <a:solidFill>
                <a:prstClr val="black"/>
              </a:solidFill>
              <a:latin typeface="Segoe UI" panose="020B0502040204020203" pitchFamily="34" charset="0"/>
              <a:cs typeface="Segoe UI" panose="020B0502040204020203" pitchFamily="34" charset="0"/>
            </a:endParaRPr>
          </a:p>
        </p:txBody>
      </p:sp>
      <p:pic>
        <p:nvPicPr>
          <p:cNvPr id="8" name="Picture 7"/>
          <p:cNvPicPr>
            <a:picLocks noChangeAspect="1"/>
          </p:cNvPicPr>
          <p:nvPr/>
        </p:nvPicPr>
        <p:blipFill>
          <a:blip r:embed="rId3"/>
          <a:stretch>
            <a:fillRect/>
          </a:stretch>
        </p:blipFill>
        <p:spPr>
          <a:xfrm>
            <a:off x="10785404" y="144034"/>
            <a:ext cx="1310624" cy="406167"/>
          </a:xfrm>
          <a:prstGeom prst="rect">
            <a:avLst/>
          </a:prstGeom>
        </p:spPr>
      </p:pic>
      <p:sp>
        <p:nvSpPr>
          <p:cNvPr id="10" name="Rectangle 9"/>
          <p:cNvSpPr/>
          <p:nvPr/>
        </p:nvSpPr>
        <p:spPr bwMode="auto">
          <a:xfrm>
            <a:off x="528813" y="3320717"/>
            <a:ext cx="2471062" cy="259882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Add Filter</a:t>
            </a:r>
          </a:p>
        </p:txBody>
      </p:sp>
      <p:sp>
        <p:nvSpPr>
          <p:cNvPr id="13" name="Rectangle 12"/>
          <p:cNvSpPr/>
          <p:nvPr/>
        </p:nvSpPr>
        <p:spPr bwMode="auto">
          <a:xfrm>
            <a:off x="3347069" y="3320717"/>
            <a:ext cx="2471062" cy="2598820"/>
          </a:xfrm>
          <a:prstGeom prst="rect">
            <a:avLst/>
          </a:prstGeom>
          <a:solidFill>
            <a:srgbClr val="F2C81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Ignore Filter</a:t>
            </a:r>
          </a:p>
        </p:txBody>
      </p:sp>
      <p:sp>
        <p:nvSpPr>
          <p:cNvPr id="14" name="Rectangle 13"/>
          <p:cNvSpPr/>
          <p:nvPr/>
        </p:nvSpPr>
        <p:spPr bwMode="auto">
          <a:xfrm>
            <a:off x="6165325" y="3320717"/>
            <a:ext cx="2471062" cy="259882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Update Filter</a:t>
            </a:r>
          </a:p>
        </p:txBody>
      </p:sp>
      <p:sp>
        <p:nvSpPr>
          <p:cNvPr id="15" name="Rectangle 14"/>
          <p:cNvSpPr/>
          <p:nvPr/>
        </p:nvSpPr>
        <p:spPr bwMode="auto">
          <a:xfrm>
            <a:off x="8983580" y="3320717"/>
            <a:ext cx="2471062" cy="259882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Convert Row Context to Filter Context</a:t>
            </a:r>
          </a:p>
        </p:txBody>
      </p:sp>
      <p:sp>
        <p:nvSpPr>
          <p:cNvPr id="3" name="Rectangle 2">
            <a:extLst>
              <a:ext uri="{FF2B5EF4-FFF2-40B4-BE49-F238E27FC236}">
                <a16:creationId xmlns:a16="http://schemas.microsoft.com/office/drawing/2014/main" id="{AAB90D55-CD74-4C6C-B33A-A294BB7EEEB7}"/>
              </a:ext>
            </a:extLst>
          </p:cNvPr>
          <p:cNvSpPr/>
          <p:nvPr/>
        </p:nvSpPr>
        <p:spPr>
          <a:xfrm>
            <a:off x="528813" y="1755987"/>
            <a:ext cx="7497097" cy="369332"/>
          </a:xfrm>
          <a:prstGeom prst="rect">
            <a:avLst/>
          </a:prstGeom>
        </p:spPr>
        <p:txBody>
          <a:bodyPr wrap="square">
            <a:spAutoFit/>
          </a:bodyPr>
          <a:lstStyle/>
          <a:p>
            <a:r>
              <a:rPr lang="en-US" b="1" dirty="0">
                <a:solidFill>
                  <a:srgbClr val="00B0F0"/>
                </a:solidFill>
              </a:rPr>
              <a:t>[Total Sales All Geo] = CALCULATE([Total Sales], ALL(</a:t>
            </a:r>
            <a:r>
              <a:rPr lang="en-US" b="1" dirty="0" err="1">
                <a:solidFill>
                  <a:srgbClr val="00B0F0"/>
                </a:solidFill>
              </a:rPr>
              <a:t>GeographyDim</a:t>
            </a:r>
            <a:r>
              <a:rPr lang="en-US" b="1" dirty="0">
                <a:solidFill>
                  <a:srgbClr val="00B0F0"/>
                </a:solidFill>
              </a:rPr>
              <a:t>))</a:t>
            </a:r>
          </a:p>
        </p:txBody>
      </p:sp>
      <p:sp>
        <p:nvSpPr>
          <p:cNvPr id="12" name="Rectangle 11">
            <a:extLst>
              <a:ext uri="{FF2B5EF4-FFF2-40B4-BE49-F238E27FC236}">
                <a16:creationId xmlns:a16="http://schemas.microsoft.com/office/drawing/2014/main" id="{94714B69-93C6-4092-A9CD-AF18DF1178CF}"/>
              </a:ext>
            </a:extLst>
          </p:cNvPr>
          <p:cNvSpPr/>
          <p:nvPr/>
        </p:nvSpPr>
        <p:spPr>
          <a:xfrm>
            <a:off x="475646" y="2169020"/>
            <a:ext cx="10858390" cy="369332"/>
          </a:xfrm>
          <a:prstGeom prst="rect">
            <a:avLst/>
          </a:prstGeom>
        </p:spPr>
        <p:txBody>
          <a:bodyPr wrap="square">
            <a:spAutoFit/>
          </a:bodyPr>
          <a:lstStyle/>
          <a:p>
            <a:r>
              <a:rPr lang="en-US" b="1" dirty="0">
                <a:solidFill>
                  <a:srgbClr val="00B0F0"/>
                </a:solidFill>
              </a:rPr>
              <a:t>[Total Sales All States] = CALCULATE([Total Sales], ALL(GeographyDim[State]))</a:t>
            </a:r>
          </a:p>
        </p:txBody>
      </p:sp>
      <p:sp>
        <p:nvSpPr>
          <p:cNvPr id="4" name="Rectangle 3">
            <a:extLst>
              <a:ext uri="{FF2B5EF4-FFF2-40B4-BE49-F238E27FC236}">
                <a16:creationId xmlns:a16="http://schemas.microsoft.com/office/drawing/2014/main" id="{06817DDE-9EB6-41F1-A362-46F45BA396D3}"/>
              </a:ext>
            </a:extLst>
          </p:cNvPr>
          <p:cNvSpPr/>
          <p:nvPr/>
        </p:nvSpPr>
        <p:spPr>
          <a:xfrm>
            <a:off x="475646" y="2618366"/>
            <a:ext cx="11279327" cy="369332"/>
          </a:xfrm>
          <a:prstGeom prst="rect">
            <a:avLst/>
          </a:prstGeom>
        </p:spPr>
        <p:txBody>
          <a:bodyPr wrap="square">
            <a:spAutoFit/>
          </a:bodyPr>
          <a:lstStyle/>
          <a:p>
            <a:r>
              <a:rPr lang="en-US" b="1" dirty="0">
                <a:solidFill>
                  <a:srgbClr val="00B0F0"/>
                </a:solidFill>
              </a:rPr>
              <a:t>[Total Sales All Selected States] = CALCULATE([Total Sales], ALLSELECTED(</a:t>
            </a:r>
            <a:r>
              <a:rPr lang="en-US" b="1" dirty="0" err="1">
                <a:solidFill>
                  <a:srgbClr val="00B0F0"/>
                </a:solidFill>
              </a:rPr>
              <a:t>GeographyDim</a:t>
            </a:r>
            <a:r>
              <a:rPr lang="en-US" b="1" dirty="0">
                <a:solidFill>
                  <a:srgbClr val="00B0F0"/>
                </a:solidFill>
              </a:rPr>
              <a:t>[State]))</a:t>
            </a:r>
          </a:p>
        </p:txBody>
      </p:sp>
    </p:spTree>
    <p:extLst>
      <p:ext uri="{BB962C8B-B14F-4D97-AF65-F5344CB8AC3E}">
        <p14:creationId xmlns:p14="http://schemas.microsoft.com/office/powerpoint/2010/main" val="2337831657"/>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57331"/>
          </a:xfrm>
          <a:prstGeom prst="rect">
            <a:avLst/>
          </a:prstGeom>
          <a:noFill/>
        </p:spPr>
        <p:txBody>
          <a:bodyPr wrap="square" rtlCol="0">
            <a:spAutoFit/>
          </a:bodyPr>
          <a:lstStyle/>
          <a:p>
            <a:pPr defTabSz="914225"/>
            <a:r>
              <a:rPr lang="en-US" sz="3600" dirty="0"/>
              <a:t>Module 4b – CALCULATE &amp; Variables</a:t>
            </a:r>
            <a:endParaRPr lang="en-US" sz="3600" dirty="0">
              <a:solidFill>
                <a:prstClr val="black"/>
              </a:solidFill>
              <a:latin typeface="Segoe UI" panose="020B0502040204020203" pitchFamily="34" charset="0"/>
              <a:cs typeface="Segoe UI" panose="020B0502040204020203" pitchFamily="34" charset="0"/>
            </a:endParaRPr>
          </a:p>
        </p:txBody>
      </p:sp>
      <p:pic>
        <p:nvPicPr>
          <p:cNvPr id="8" name="Picture 7"/>
          <p:cNvPicPr>
            <a:picLocks noChangeAspect="1"/>
          </p:cNvPicPr>
          <p:nvPr/>
        </p:nvPicPr>
        <p:blipFill>
          <a:blip r:embed="rId3"/>
          <a:stretch>
            <a:fillRect/>
          </a:stretch>
        </p:blipFill>
        <p:spPr>
          <a:xfrm>
            <a:off x="10785404" y="144034"/>
            <a:ext cx="1310624" cy="406167"/>
          </a:xfrm>
          <a:prstGeom prst="rect">
            <a:avLst/>
          </a:prstGeom>
        </p:spPr>
      </p:pic>
      <p:sp>
        <p:nvSpPr>
          <p:cNvPr id="10" name="Rectangle 9"/>
          <p:cNvSpPr/>
          <p:nvPr/>
        </p:nvSpPr>
        <p:spPr bwMode="auto">
          <a:xfrm>
            <a:off x="528813" y="3320717"/>
            <a:ext cx="2471062" cy="259882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Add Filter</a:t>
            </a:r>
          </a:p>
        </p:txBody>
      </p:sp>
      <p:sp>
        <p:nvSpPr>
          <p:cNvPr id="13" name="Rectangle 12"/>
          <p:cNvSpPr/>
          <p:nvPr/>
        </p:nvSpPr>
        <p:spPr bwMode="auto">
          <a:xfrm>
            <a:off x="3347069" y="3320717"/>
            <a:ext cx="2471062" cy="259882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Ignore Filter</a:t>
            </a:r>
          </a:p>
        </p:txBody>
      </p:sp>
      <p:sp>
        <p:nvSpPr>
          <p:cNvPr id="14" name="Rectangle 13"/>
          <p:cNvSpPr/>
          <p:nvPr/>
        </p:nvSpPr>
        <p:spPr bwMode="auto">
          <a:xfrm>
            <a:off x="6165325" y="3320717"/>
            <a:ext cx="2471062" cy="2598820"/>
          </a:xfrm>
          <a:prstGeom prst="rect">
            <a:avLst/>
          </a:prstGeom>
          <a:solidFill>
            <a:srgbClr val="F2C81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Update Filter</a:t>
            </a:r>
          </a:p>
        </p:txBody>
      </p:sp>
      <p:sp>
        <p:nvSpPr>
          <p:cNvPr id="15" name="Rectangle 14"/>
          <p:cNvSpPr/>
          <p:nvPr/>
        </p:nvSpPr>
        <p:spPr bwMode="auto">
          <a:xfrm>
            <a:off x="8983580" y="3320717"/>
            <a:ext cx="2471062" cy="259882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Convert Row Context to Filter Context</a:t>
            </a:r>
          </a:p>
        </p:txBody>
      </p:sp>
      <p:sp>
        <p:nvSpPr>
          <p:cNvPr id="11" name="Rectangle 10">
            <a:extLst>
              <a:ext uri="{FF2B5EF4-FFF2-40B4-BE49-F238E27FC236}">
                <a16:creationId xmlns:a16="http://schemas.microsoft.com/office/drawing/2014/main" id="{EDE07AFA-31E3-4C69-9421-A87CACCB6D3F}"/>
              </a:ext>
            </a:extLst>
          </p:cNvPr>
          <p:cNvSpPr/>
          <p:nvPr/>
        </p:nvSpPr>
        <p:spPr>
          <a:xfrm>
            <a:off x="355042" y="1940653"/>
            <a:ext cx="10858390" cy="369332"/>
          </a:xfrm>
          <a:prstGeom prst="rect">
            <a:avLst/>
          </a:prstGeom>
        </p:spPr>
        <p:txBody>
          <a:bodyPr wrap="square">
            <a:spAutoFit/>
          </a:bodyPr>
          <a:lstStyle/>
          <a:p>
            <a:r>
              <a:rPr lang="en-US" b="1" dirty="0">
                <a:solidFill>
                  <a:srgbClr val="00B0F0"/>
                </a:solidFill>
              </a:rPr>
              <a:t>[2014 Sales] = CALCULATE([Total Sales], DateDim[Year] = 2014)</a:t>
            </a:r>
          </a:p>
        </p:txBody>
      </p:sp>
    </p:spTree>
    <p:extLst>
      <p:ext uri="{BB962C8B-B14F-4D97-AF65-F5344CB8AC3E}">
        <p14:creationId xmlns:p14="http://schemas.microsoft.com/office/powerpoint/2010/main" val="4017757869"/>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6B4EC11-0D7F-4888-B99A-95CC5ACE5410}"/>
              </a:ext>
            </a:extLst>
          </p:cNvPr>
          <p:cNvSpPr>
            <a:spLocks noGrp="1"/>
          </p:cNvSpPr>
          <p:nvPr>
            <p:ph type="title"/>
          </p:nvPr>
        </p:nvSpPr>
        <p:spPr>
          <a:xfrm>
            <a:off x="269239" y="2084172"/>
            <a:ext cx="11653523" cy="3117200"/>
          </a:xfrm>
        </p:spPr>
        <p:txBody>
          <a:bodyPr/>
          <a:lstStyle/>
          <a:p>
            <a:r>
              <a:rPr lang="en-US" b="1" dirty="0">
                <a:solidFill>
                  <a:schemeClr val="bg1"/>
                </a:solidFill>
                <a:latin typeface="Segoe Pro Display" panose="020B0502040504020203" pitchFamily="34" charset="0"/>
              </a:rPr>
              <a:t>Module 05:</a:t>
            </a:r>
            <a:br>
              <a:rPr lang="en-US" b="1" dirty="0">
                <a:solidFill>
                  <a:schemeClr val="bg1"/>
                </a:solidFill>
                <a:latin typeface="Segoe Pro Display" panose="020B0502040504020203" pitchFamily="34" charset="0"/>
              </a:rPr>
            </a:br>
            <a:r>
              <a:rPr lang="en-US" b="1" dirty="0">
                <a:solidFill>
                  <a:schemeClr val="bg1"/>
                </a:solidFill>
                <a:latin typeface="Segoe Pro Display" panose="020B0502040504020203" pitchFamily="34" charset="0"/>
              </a:rPr>
              <a:t>Fantastic Functions &amp; Where to Find Them</a:t>
            </a:r>
          </a:p>
        </p:txBody>
      </p:sp>
    </p:spTree>
    <p:extLst>
      <p:ext uri="{BB962C8B-B14F-4D97-AF65-F5344CB8AC3E}">
        <p14:creationId xmlns:p14="http://schemas.microsoft.com/office/powerpoint/2010/main" val="37073492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E522C76-1869-429C-A9AA-9CF7941915A1}"/>
              </a:ext>
            </a:extLst>
          </p:cNvPr>
          <p:cNvSpPr>
            <a:spLocks noGrp="1"/>
          </p:cNvSpPr>
          <p:nvPr>
            <p:ph type="title"/>
          </p:nvPr>
        </p:nvSpPr>
        <p:spPr/>
        <p:txBody>
          <a:bodyPr>
            <a:normAutofit fontScale="90000"/>
          </a:bodyPr>
          <a:lstStyle/>
          <a:p>
            <a:r>
              <a:rPr lang="en-US" dirty="0"/>
              <a:t>Module 05 – Popular DAX Expressions</a:t>
            </a:r>
          </a:p>
        </p:txBody>
      </p:sp>
      <p:sp>
        <p:nvSpPr>
          <p:cNvPr id="4" name="Text Placeholder 3">
            <a:extLst>
              <a:ext uri="{FF2B5EF4-FFF2-40B4-BE49-F238E27FC236}">
                <a16:creationId xmlns:a16="http://schemas.microsoft.com/office/drawing/2014/main" id="{2B167B12-AF9E-4C3B-88BC-028A5477E593}"/>
              </a:ext>
            </a:extLst>
          </p:cNvPr>
          <p:cNvSpPr>
            <a:spLocks noGrp="1"/>
          </p:cNvSpPr>
          <p:nvPr>
            <p:ph type="body" sz="quarter" idx="13"/>
          </p:nvPr>
        </p:nvSpPr>
        <p:spPr/>
        <p:txBody>
          <a:bodyPr/>
          <a:lstStyle/>
          <a:p>
            <a:pPr marL="0" indent="0">
              <a:buNone/>
            </a:pPr>
            <a:r>
              <a:rPr lang="en-US" sz="3200" dirty="0"/>
              <a:t>Fantastic Functions and Where to Find them</a:t>
            </a:r>
          </a:p>
          <a:p>
            <a:r>
              <a:rPr lang="en-US" dirty="0"/>
              <a:t>Over 200+ DAX functions, with 10 Categories</a:t>
            </a:r>
          </a:p>
          <a:p>
            <a:r>
              <a:rPr lang="en-US" dirty="0"/>
              <a:t>New ones added monthly</a:t>
            </a:r>
          </a:p>
          <a:p>
            <a:endParaRPr lang="en-US" dirty="0"/>
          </a:p>
          <a:p>
            <a:pPr marL="0" indent="0">
              <a:buNone/>
            </a:pPr>
            <a:endParaRPr lang="en-US" dirty="0"/>
          </a:p>
        </p:txBody>
      </p:sp>
    </p:spTree>
    <p:extLst>
      <p:ext uri="{BB962C8B-B14F-4D97-AF65-F5344CB8AC3E}">
        <p14:creationId xmlns:p14="http://schemas.microsoft.com/office/powerpoint/2010/main" val="1414736006"/>
      </p:ext>
    </p:extLst>
  </p:cSld>
  <p:clrMapOvr>
    <a:masterClrMapping/>
  </p:clrMapOvr>
  <p:transition spd="med">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BACD41-1B6C-4F93-AC37-7F3CB8DBEF77}"/>
              </a:ext>
            </a:extLst>
          </p:cNvPr>
          <p:cNvSpPr>
            <a:spLocks noGrp="1"/>
          </p:cNvSpPr>
          <p:nvPr>
            <p:ph type="title"/>
          </p:nvPr>
        </p:nvSpPr>
        <p:spPr/>
        <p:txBody>
          <a:bodyPr>
            <a:normAutofit fontScale="90000"/>
          </a:bodyPr>
          <a:lstStyle/>
          <a:p>
            <a:endParaRPr lang="en-US"/>
          </a:p>
        </p:txBody>
      </p:sp>
      <p:pic>
        <p:nvPicPr>
          <p:cNvPr id="4" name="Picture 3">
            <a:extLst>
              <a:ext uri="{FF2B5EF4-FFF2-40B4-BE49-F238E27FC236}">
                <a16:creationId xmlns:a16="http://schemas.microsoft.com/office/drawing/2014/main" id="{7692D97C-1B20-45F5-871E-008356485381}"/>
              </a:ext>
            </a:extLst>
          </p:cNvPr>
          <p:cNvPicPr>
            <a:picLocks noChangeAspect="1"/>
          </p:cNvPicPr>
          <p:nvPr/>
        </p:nvPicPr>
        <p:blipFill>
          <a:blip r:embed="rId3"/>
          <a:stretch>
            <a:fillRect/>
          </a:stretch>
        </p:blipFill>
        <p:spPr>
          <a:xfrm>
            <a:off x="0" y="0"/>
            <a:ext cx="12192000" cy="6554081"/>
          </a:xfrm>
          <a:prstGeom prst="rect">
            <a:avLst/>
          </a:prstGeom>
        </p:spPr>
      </p:pic>
    </p:spTree>
    <p:extLst>
      <p:ext uri="{BB962C8B-B14F-4D97-AF65-F5344CB8AC3E}">
        <p14:creationId xmlns:p14="http://schemas.microsoft.com/office/powerpoint/2010/main" val="4149461487"/>
      </p:ext>
    </p:extLst>
  </p:cSld>
  <p:clrMapOvr>
    <a:masterClrMapping/>
  </p:clrMapOvr>
  <p:transition spd="med">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926C6-8873-478F-AE03-EDBEF7D9F74D}"/>
              </a:ext>
            </a:extLst>
          </p:cNvPr>
          <p:cNvSpPr>
            <a:spLocks noGrp="1"/>
          </p:cNvSpPr>
          <p:nvPr>
            <p:ph type="title"/>
          </p:nvPr>
        </p:nvSpPr>
        <p:spPr/>
        <p:txBody>
          <a:bodyPr>
            <a:normAutofit fontScale="90000"/>
          </a:bodyPr>
          <a:lstStyle/>
          <a:p>
            <a:r>
              <a:rPr lang="en-US" dirty="0"/>
              <a:t>Module 05 – Popular DAX Expressions</a:t>
            </a:r>
          </a:p>
        </p:txBody>
      </p:sp>
      <p:sp>
        <p:nvSpPr>
          <p:cNvPr id="3" name="Text Placeholder 2">
            <a:extLst>
              <a:ext uri="{FF2B5EF4-FFF2-40B4-BE49-F238E27FC236}">
                <a16:creationId xmlns:a16="http://schemas.microsoft.com/office/drawing/2014/main" id="{8E15A96C-B678-458A-BF6A-2B1B5E19920A}"/>
              </a:ext>
            </a:extLst>
          </p:cNvPr>
          <p:cNvSpPr>
            <a:spLocks noGrp="1"/>
          </p:cNvSpPr>
          <p:nvPr>
            <p:ph type="body" sz="quarter" idx="13"/>
          </p:nvPr>
        </p:nvSpPr>
        <p:spPr/>
        <p:txBody>
          <a:bodyPr/>
          <a:lstStyle/>
          <a:p>
            <a:r>
              <a:rPr lang="en-US" dirty="0"/>
              <a:t>MSDN gives every function:</a:t>
            </a:r>
          </a:p>
          <a:p>
            <a:pPr lvl="1"/>
            <a:r>
              <a:rPr lang="en-US" dirty="0"/>
              <a:t>Description</a:t>
            </a:r>
          </a:p>
          <a:p>
            <a:pPr lvl="1"/>
            <a:r>
              <a:rPr lang="en-US" dirty="0"/>
              <a:t>Syntax &amp; Parameters for function</a:t>
            </a:r>
          </a:p>
          <a:p>
            <a:pPr lvl="1"/>
            <a:r>
              <a:rPr lang="en-US" dirty="0"/>
              <a:t>Return Value</a:t>
            </a:r>
          </a:p>
          <a:p>
            <a:pPr lvl="1"/>
            <a:r>
              <a:rPr lang="en-US" dirty="0"/>
              <a:t>Example</a:t>
            </a:r>
          </a:p>
          <a:p>
            <a:pPr lvl="1"/>
            <a:r>
              <a:rPr lang="en-US" dirty="0"/>
              <a:t>Remarks &amp; Related </a:t>
            </a:r>
          </a:p>
        </p:txBody>
      </p:sp>
    </p:spTree>
    <p:extLst>
      <p:ext uri="{BB962C8B-B14F-4D97-AF65-F5344CB8AC3E}">
        <p14:creationId xmlns:p14="http://schemas.microsoft.com/office/powerpoint/2010/main" val="3531902467"/>
      </p:ext>
    </p:extLst>
  </p:cSld>
  <p:clrMapOvr>
    <a:masterClrMapping/>
  </p:clrMapOvr>
  <p:transition spd="med">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926C6-8873-478F-AE03-EDBEF7D9F74D}"/>
              </a:ext>
            </a:extLst>
          </p:cNvPr>
          <p:cNvSpPr>
            <a:spLocks noGrp="1"/>
          </p:cNvSpPr>
          <p:nvPr>
            <p:ph type="title"/>
          </p:nvPr>
        </p:nvSpPr>
        <p:spPr/>
        <p:txBody>
          <a:bodyPr>
            <a:normAutofit fontScale="90000"/>
          </a:bodyPr>
          <a:lstStyle/>
          <a:p>
            <a:r>
              <a:rPr lang="en-US" dirty="0"/>
              <a:t>Module 05 – Popular DAX Expressions</a:t>
            </a:r>
          </a:p>
        </p:txBody>
      </p:sp>
      <p:sp>
        <p:nvSpPr>
          <p:cNvPr id="3" name="Text Placeholder 2">
            <a:extLst>
              <a:ext uri="{FF2B5EF4-FFF2-40B4-BE49-F238E27FC236}">
                <a16:creationId xmlns:a16="http://schemas.microsoft.com/office/drawing/2014/main" id="{8E15A96C-B678-458A-BF6A-2B1B5E19920A}"/>
              </a:ext>
            </a:extLst>
          </p:cNvPr>
          <p:cNvSpPr>
            <a:spLocks noGrp="1"/>
          </p:cNvSpPr>
          <p:nvPr>
            <p:ph type="body" sz="quarter" idx="13"/>
          </p:nvPr>
        </p:nvSpPr>
        <p:spPr/>
        <p:txBody>
          <a:bodyPr/>
          <a:lstStyle/>
          <a:p>
            <a:r>
              <a:rPr lang="en-US" dirty="0"/>
              <a:t>DAX Function Main Categories</a:t>
            </a:r>
          </a:p>
          <a:p>
            <a:pPr lvl="1"/>
            <a:r>
              <a:rPr lang="en-US" dirty="0"/>
              <a:t>Date and Time Functions</a:t>
            </a:r>
          </a:p>
          <a:p>
            <a:pPr lvl="1"/>
            <a:r>
              <a:rPr lang="en-US" dirty="0"/>
              <a:t>Time Intelligence Functions</a:t>
            </a:r>
          </a:p>
          <a:p>
            <a:pPr lvl="1"/>
            <a:r>
              <a:rPr lang="en-US" dirty="0"/>
              <a:t>Filter Functions</a:t>
            </a:r>
          </a:p>
          <a:p>
            <a:pPr lvl="1"/>
            <a:r>
              <a:rPr lang="en-US" dirty="0"/>
              <a:t>Information Functions</a:t>
            </a:r>
          </a:p>
          <a:p>
            <a:pPr lvl="1"/>
            <a:r>
              <a:rPr lang="en-US" dirty="0"/>
              <a:t>Logical Functions</a:t>
            </a:r>
          </a:p>
          <a:p>
            <a:pPr lvl="1"/>
            <a:r>
              <a:rPr lang="en-US" dirty="0"/>
              <a:t>Math &amp; Trig Functions</a:t>
            </a:r>
          </a:p>
          <a:p>
            <a:pPr lvl="1"/>
            <a:r>
              <a:rPr lang="en-US" dirty="0"/>
              <a:t>Statistical Functions</a:t>
            </a:r>
          </a:p>
          <a:p>
            <a:pPr lvl="1"/>
            <a:r>
              <a:rPr lang="en-US" dirty="0"/>
              <a:t>Text Functions</a:t>
            </a:r>
          </a:p>
        </p:txBody>
      </p:sp>
    </p:spTree>
    <p:extLst>
      <p:ext uri="{BB962C8B-B14F-4D97-AF65-F5344CB8AC3E}">
        <p14:creationId xmlns:p14="http://schemas.microsoft.com/office/powerpoint/2010/main" val="898604375"/>
      </p:ext>
    </p:extLst>
  </p:cSld>
  <p:clrMapOvr>
    <a:masterClrMapping/>
  </p:clrMapOvr>
  <p:transition spd="med">
    <p:fade/>
  </p:transition>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0881376" y="0"/>
            <a:ext cx="1310624" cy="406167"/>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50724" y="3104980"/>
            <a:ext cx="1390867" cy="492598"/>
          </a:xfrm>
          <a:prstGeom prst="rect">
            <a:avLst/>
          </a:prstGeom>
        </p:spPr>
      </p:pic>
      <p:sp>
        <p:nvSpPr>
          <p:cNvPr id="6" name="Rectangle 5"/>
          <p:cNvSpPr/>
          <p:nvPr/>
        </p:nvSpPr>
        <p:spPr bwMode="auto">
          <a:xfrm>
            <a:off x="4947943" y="2346630"/>
            <a:ext cx="1796428" cy="7583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solidFill>
                  <a:schemeClr val="tx1"/>
                </a:solidFill>
                <a:ea typeface="Segoe UI" pitchFamily="34" charset="0"/>
                <a:cs typeface="Segoe UI" pitchFamily="34" charset="0"/>
              </a:rPr>
              <a:t>Version: March_2017</a:t>
            </a:r>
          </a:p>
        </p:txBody>
      </p:sp>
      <p:sp>
        <p:nvSpPr>
          <p:cNvPr id="7" name="TextBox 6"/>
          <p:cNvSpPr txBox="1"/>
          <p:nvPr/>
        </p:nvSpPr>
        <p:spPr>
          <a:xfrm>
            <a:off x="614753" y="2279529"/>
            <a:ext cx="1976438" cy="1015663"/>
          </a:xfrm>
          <a:prstGeom prst="rect">
            <a:avLst/>
          </a:prstGeom>
          <a:noFill/>
        </p:spPr>
        <p:txBody>
          <a:bodyPr wrap="none" rtlCol="0">
            <a:spAutoFit/>
          </a:bodyPr>
          <a:lstStyle/>
          <a:p>
            <a:r>
              <a:rPr lang="en-US" sz="2000" dirty="0"/>
              <a:t>Instructor name</a:t>
            </a:r>
          </a:p>
          <a:p>
            <a:r>
              <a:rPr lang="en-US" sz="2000" dirty="0">
                <a:solidFill>
                  <a:schemeClr val="tx1">
                    <a:lumMod val="50000"/>
                    <a:lumOff val="50000"/>
                  </a:schemeClr>
                </a:solidFill>
              </a:rPr>
              <a:t>Title</a:t>
            </a:r>
          </a:p>
          <a:p>
            <a:r>
              <a:rPr lang="en-US" sz="2000" dirty="0">
                <a:solidFill>
                  <a:schemeClr val="tx1">
                    <a:lumMod val="50000"/>
                    <a:lumOff val="50000"/>
                  </a:schemeClr>
                </a:solidFill>
              </a:rPr>
              <a:t>Email</a:t>
            </a:r>
            <a:endParaRPr lang="en-US" sz="1600" u="sng" dirty="0">
              <a:solidFill>
                <a:srgbClr val="0071C7"/>
              </a:solidFill>
            </a:endParaRPr>
          </a:p>
        </p:txBody>
      </p:sp>
    </p:spTree>
    <p:extLst>
      <p:ext uri="{BB962C8B-B14F-4D97-AF65-F5344CB8AC3E}">
        <p14:creationId xmlns:p14="http://schemas.microsoft.com/office/powerpoint/2010/main" val="291185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3">
            <a:extLst>
              <a:ext uri="{FF2B5EF4-FFF2-40B4-BE49-F238E27FC236}">
                <a16:creationId xmlns:a16="http://schemas.microsoft.com/office/drawing/2014/main" id="{5EB0C668-09F7-4290-A002-E8486252995A}"/>
              </a:ext>
            </a:extLst>
          </p:cNvPr>
          <p:cNvSpPr txBox="1">
            <a:spLocks/>
          </p:cNvSpPr>
          <p:nvPr/>
        </p:nvSpPr>
        <p:spPr>
          <a:xfrm>
            <a:off x="387226" y="1921941"/>
            <a:ext cx="11653523" cy="2139688"/>
          </a:xfrm>
          <a:prstGeom prst="rect">
            <a:avLst/>
          </a:prstGeom>
          <a:noFill/>
        </p:spPr>
        <p:txBody>
          <a:bodyPr vert="horz" lIns="91440" tIns="91440" rIns="91440" bIns="91440" rtlCol="0" anchor="t" anchorCtr="0">
            <a:spAutoFit/>
          </a:bodyPr>
          <a:lstStyle>
            <a:lvl1pPr algn="l" defTabSz="914400" rtl="0" eaLnBrk="1" latinLnBrk="0" hangingPunct="1">
              <a:lnSpc>
                <a:spcPct val="90000"/>
              </a:lnSpc>
              <a:spcBef>
                <a:spcPct val="0"/>
              </a:spcBef>
              <a:buNone/>
              <a:defRPr sz="7058" kern="1200" spc="-98" baseline="0">
                <a:gradFill>
                  <a:gsLst>
                    <a:gs pos="100000">
                      <a:schemeClr val="tx1"/>
                    </a:gs>
                    <a:gs pos="0">
                      <a:schemeClr val="tx1"/>
                    </a:gs>
                  </a:gsLst>
                  <a:lin ang="5400000" scaled="0"/>
                </a:gradFill>
                <a:latin typeface="Segoe Pro Display Light" panose="020B0302040504020203" pitchFamily="34" charset="0"/>
                <a:ea typeface="+mj-ea"/>
                <a:cs typeface="+mj-cs"/>
              </a:defRPr>
            </a:lvl1pPr>
          </a:lstStyle>
          <a:p>
            <a:r>
              <a:rPr lang="en-US" b="1" dirty="0">
                <a:solidFill>
                  <a:schemeClr val="bg1"/>
                </a:solidFill>
                <a:latin typeface="Segoe Pro Display" panose="020B0502040504020203" pitchFamily="34" charset="0"/>
              </a:rPr>
              <a:t>Module 05a:</a:t>
            </a:r>
            <a:br>
              <a:rPr lang="en-US" b="1" dirty="0">
                <a:solidFill>
                  <a:schemeClr val="bg1"/>
                </a:solidFill>
                <a:latin typeface="Segoe Pro Display" panose="020B0502040504020203" pitchFamily="34" charset="0"/>
              </a:rPr>
            </a:br>
            <a:r>
              <a:rPr lang="en-US" b="1" dirty="0">
                <a:solidFill>
                  <a:schemeClr val="bg1"/>
                </a:solidFill>
                <a:latin typeface="Segoe Pro Display" panose="020B0502040504020203" pitchFamily="34" charset="0"/>
              </a:rPr>
              <a:t>The Basics DAX</a:t>
            </a:r>
          </a:p>
        </p:txBody>
      </p:sp>
    </p:spTree>
    <p:extLst>
      <p:ext uri="{BB962C8B-B14F-4D97-AF65-F5344CB8AC3E}">
        <p14:creationId xmlns:p14="http://schemas.microsoft.com/office/powerpoint/2010/main" val="2363128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926C6-8873-478F-AE03-EDBEF7D9F74D}"/>
              </a:ext>
            </a:extLst>
          </p:cNvPr>
          <p:cNvSpPr>
            <a:spLocks noGrp="1"/>
          </p:cNvSpPr>
          <p:nvPr>
            <p:ph type="title"/>
          </p:nvPr>
        </p:nvSpPr>
        <p:spPr/>
        <p:txBody>
          <a:bodyPr>
            <a:normAutofit fontScale="90000"/>
          </a:bodyPr>
          <a:lstStyle/>
          <a:p>
            <a:r>
              <a:rPr lang="en-US" dirty="0"/>
              <a:t>Module 05a – The Basics</a:t>
            </a:r>
          </a:p>
        </p:txBody>
      </p:sp>
      <p:sp>
        <p:nvSpPr>
          <p:cNvPr id="3" name="Text Placeholder 2">
            <a:extLst>
              <a:ext uri="{FF2B5EF4-FFF2-40B4-BE49-F238E27FC236}">
                <a16:creationId xmlns:a16="http://schemas.microsoft.com/office/drawing/2014/main" id="{8E15A96C-B678-458A-BF6A-2B1B5E19920A}"/>
              </a:ext>
            </a:extLst>
          </p:cNvPr>
          <p:cNvSpPr>
            <a:spLocks noGrp="1"/>
          </p:cNvSpPr>
          <p:nvPr>
            <p:ph type="body" sz="quarter" idx="13"/>
          </p:nvPr>
        </p:nvSpPr>
        <p:spPr/>
        <p:txBody>
          <a:bodyPr/>
          <a:lstStyle/>
          <a:p>
            <a:r>
              <a:rPr lang="en-US" dirty="0"/>
              <a:t>Why you need to Know the Basics</a:t>
            </a:r>
          </a:p>
          <a:p>
            <a:pPr lvl="1"/>
            <a:r>
              <a:rPr lang="en-US" dirty="0"/>
              <a:t>These create your foundational measures</a:t>
            </a:r>
          </a:p>
          <a:p>
            <a:pPr lvl="1"/>
            <a:r>
              <a:rPr lang="en-US" dirty="0"/>
              <a:t>Build off the Basics</a:t>
            </a:r>
          </a:p>
          <a:p>
            <a:pPr lvl="1"/>
            <a:endParaRPr lang="en-US" dirty="0"/>
          </a:p>
          <a:p>
            <a:r>
              <a:rPr lang="en-US" dirty="0"/>
              <a:t>More reliable, formatting options</a:t>
            </a:r>
          </a:p>
          <a:p>
            <a:endParaRPr lang="en-US" dirty="0"/>
          </a:p>
          <a:p>
            <a:r>
              <a:rPr lang="en-US" dirty="0"/>
              <a:t>Begin to learn how DAX works</a:t>
            </a:r>
          </a:p>
        </p:txBody>
      </p:sp>
    </p:spTree>
    <p:extLst>
      <p:ext uri="{BB962C8B-B14F-4D97-AF65-F5344CB8AC3E}">
        <p14:creationId xmlns:p14="http://schemas.microsoft.com/office/powerpoint/2010/main" val="2019745798"/>
      </p:ext>
    </p:extLst>
  </p:cSld>
  <p:clrMapOvr>
    <a:masterClrMapping/>
  </p:clrMapOvr>
  <p:transition spd="med">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926C6-8873-478F-AE03-EDBEF7D9F74D}"/>
              </a:ext>
            </a:extLst>
          </p:cNvPr>
          <p:cNvSpPr>
            <a:spLocks noGrp="1"/>
          </p:cNvSpPr>
          <p:nvPr>
            <p:ph type="title"/>
          </p:nvPr>
        </p:nvSpPr>
        <p:spPr/>
        <p:txBody>
          <a:bodyPr>
            <a:normAutofit fontScale="90000"/>
          </a:bodyPr>
          <a:lstStyle/>
          <a:p>
            <a:r>
              <a:rPr lang="en-US" dirty="0"/>
              <a:t>Module 05a – The Basics</a:t>
            </a:r>
          </a:p>
        </p:txBody>
      </p:sp>
      <p:sp>
        <p:nvSpPr>
          <p:cNvPr id="3" name="Text Placeholder 2">
            <a:extLst>
              <a:ext uri="{FF2B5EF4-FFF2-40B4-BE49-F238E27FC236}">
                <a16:creationId xmlns:a16="http://schemas.microsoft.com/office/drawing/2014/main" id="{8E15A96C-B678-458A-BF6A-2B1B5E19920A}"/>
              </a:ext>
            </a:extLst>
          </p:cNvPr>
          <p:cNvSpPr>
            <a:spLocks noGrp="1"/>
          </p:cNvSpPr>
          <p:nvPr>
            <p:ph type="body" sz="quarter" idx="13"/>
          </p:nvPr>
        </p:nvSpPr>
        <p:spPr/>
        <p:txBody>
          <a:bodyPr/>
          <a:lstStyle/>
          <a:p>
            <a:r>
              <a:rPr lang="en-US" dirty="0"/>
              <a:t>Every DAX Function has required “ingredients” (Parameters)</a:t>
            </a:r>
          </a:p>
          <a:p>
            <a:r>
              <a:rPr lang="en-US" dirty="0"/>
              <a:t>Parameters can be an expression, table, column, value, etc.</a:t>
            </a:r>
          </a:p>
          <a:p>
            <a:r>
              <a:rPr lang="en-US" dirty="0"/>
              <a:t>Important to understand parameters per function </a:t>
            </a:r>
          </a:p>
          <a:p>
            <a:endParaRPr lang="en-US" dirty="0"/>
          </a:p>
          <a:p>
            <a:r>
              <a:rPr lang="en-US" dirty="0"/>
              <a:t>They also all have a specified Return Value</a:t>
            </a:r>
          </a:p>
          <a:p>
            <a:r>
              <a:rPr lang="en-US" dirty="0"/>
              <a:t>Can be an expression, scalar value, or even a table</a:t>
            </a:r>
          </a:p>
          <a:p>
            <a:endParaRPr lang="en-US" dirty="0"/>
          </a:p>
        </p:txBody>
      </p:sp>
    </p:spTree>
    <p:extLst>
      <p:ext uri="{BB962C8B-B14F-4D97-AF65-F5344CB8AC3E}">
        <p14:creationId xmlns:p14="http://schemas.microsoft.com/office/powerpoint/2010/main" val="3470684634"/>
      </p:ext>
    </p:extLst>
  </p:cSld>
  <p:clrMapOvr>
    <a:masterClrMapping/>
  </p:clrMapOvr>
  <p:transition spd="med">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926C6-8873-478F-AE03-EDBEF7D9F74D}"/>
              </a:ext>
            </a:extLst>
          </p:cNvPr>
          <p:cNvSpPr>
            <a:spLocks noGrp="1"/>
          </p:cNvSpPr>
          <p:nvPr>
            <p:ph type="title"/>
          </p:nvPr>
        </p:nvSpPr>
        <p:spPr/>
        <p:txBody>
          <a:bodyPr>
            <a:normAutofit fontScale="90000"/>
          </a:bodyPr>
          <a:lstStyle/>
          <a:p>
            <a:r>
              <a:rPr lang="en-US" dirty="0"/>
              <a:t>Module 05a – The Basics</a:t>
            </a:r>
          </a:p>
        </p:txBody>
      </p:sp>
      <p:sp>
        <p:nvSpPr>
          <p:cNvPr id="3" name="Text Placeholder 2">
            <a:extLst>
              <a:ext uri="{FF2B5EF4-FFF2-40B4-BE49-F238E27FC236}">
                <a16:creationId xmlns:a16="http://schemas.microsoft.com/office/drawing/2014/main" id="{8E15A96C-B678-458A-BF6A-2B1B5E19920A}"/>
              </a:ext>
            </a:extLst>
          </p:cNvPr>
          <p:cNvSpPr>
            <a:spLocks noGrp="1"/>
          </p:cNvSpPr>
          <p:nvPr>
            <p:ph type="body" sz="quarter" idx="13"/>
          </p:nvPr>
        </p:nvSpPr>
        <p:spPr>
          <a:xfrm>
            <a:off x="104775" y="1028699"/>
            <a:ext cx="10180638" cy="4959145"/>
          </a:xfrm>
        </p:spPr>
        <p:txBody>
          <a:bodyPr>
            <a:normAutofit fontScale="92500" lnSpcReduction="10000"/>
          </a:bodyPr>
          <a:lstStyle/>
          <a:p>
            <a:r>
              <a:rPr lang="en-US" dirty="0"/>
              <a:t>Examples</a:t>
            </a:r>
          </a:p>
          <a:p>
            <a:r>
              <a:rPr lang="en-US" dirty="0"/>
              <a:t>SUM</a:t>
            </a:r>
          </a:p>
          <a:p>
            <a:pPr lvl="1"/>
            <a:r>
              <a:rPr lang="en-US" b="1" dirty="0">
                <a:latin typeface="Segoe Pro Display" panose="020B0502040504020203" pitchFamily="34" charset="0"/>
              </a:rPr>
              <a:t>Syntax</a:t>
            </a:r>
            <a:r>
              <a:rPr lang="en-US" dirty="0">
                <a:latin typeface="Segoe Pro Display" panose="020B0502040504020203" pitchFamily="34" charset="0"/>
              </a:rPr>
              <a:t> – SUM ( &lt;column&gt; )</a:t>
            </a:r>
          </a:p>
          <a:p>
            <a:pPr lvl="1"/>
            <a:r>
              <a:rPr lang="en-US" b="1" dirty="0">
                <a:latin typeface="Segoe Pro Display" panose="020B0502040504020203" pitchFamily="34" charset="0"/>
              </a:rPr>
              <a:t>Parameters</a:t>
            </a:r>
            <a:r>
              <a:rPr lang="en-US" dirty="0">
                <a:latin typeface="Segoe Pro Display" panose="020B0502040504020203" pitchFamily="34" charset="0"/>
              </a:rPr>
              <a:t> – </a:t>
            </a:r>
            <a:r>
              <a:rPr lang="en-US" b="1" dirty="0">
                <a:latin typeface="Segoe Pro Display" panose="020B0502040504020203" pitchFamily="34" charset="0"/>
              </a:rPr>
              <a:t>column</a:t>
            </a:r>
            <a:r>
              <a:rPr lang="en-US" dirty="0">
                <a:latin typeface="Segoe Pro Display" panose="020B0502040504020203" pitchFamily="34" charset="0"/>
              </a:rPr>
              <a:t>, contains the numbers to sum</a:t>
            </a:r>
          </a:p>
          <a:p>
            <a:pPr lvl="1"/>
            <a:r>
              <a:rPr lang="en-US" b="1" dirty="0">
                <a:latin typeface="Segoe Pro Display" panose="020B0502040504020203" pitchFamily="34" charset="0"/>
              </a:rPr>
              <a:t>Return Value </a:t>
            </a:r>
            <a:r>
              <a:rPr lang="en-US" dirty="0">
                <a:latin typeface="Segoe Pro Display" panose="020B0502040504020203" pitchFamily="34" charset="0"/>
              </a:rPr>
              <a:t>– a decimal number</a:t>
            </a:r>
          </a:p>
          <a:p>
            <a:endParaRPr lang="en-US" dirty="0"/>
          </a:p>
          <a:p>
            <a:r>
              <a:rPr lang="en-US" dirty="0"/>
              <a:t>IF</a:t>
            </a:r>
          </a:p>
          <a:p>
            <a:pPr lvl="1"/>
            <a:r>
              <a:rPr lang="en-US" b="1" dirty="0">
                <a:latin typeface="Segoe Pro Display" panose="020B0502040504020203" pitchFamily="34" charset="0"/>
              </a:rPr>
              <a:t>Syntax</a:t>
            </a:r>
            <a:r>
              <a:rPr lang="en-US" dirty="0">
                <a:latin typeface="Segoe Pro Display" panose="020B0502040504020203" pitchFamily="34" charset="0"/>
              </a:rPr>
              <a:t> – IF ( &lt;</a:t>
            </a:r>
            <a:r>
              <a:rPr lang="en-US" dirty="0" err="1">
                <a:latin typeface="Segoe Pro Display" panose="020B0502040504020203" pitchFamily="34" charset="0"/>
              </a:rPr>
              <a:t>logical_test</a:t>
            </a:r>
            <a:r>
              <a:rPr lang="en-US" dirty="0">
                <a:latin typeface="Segoe Pro Display" panose="020B0502040504020203" pitchFamily="34" charset="0"/>
              </a:rPr>
              <a:t>&gt; , &lt;</a:t>
            </a:r>
            <a:r>
              <a:rPr lang="en-US" dirty="0" err="1">
                <a:latin typeface="Segoe Pro Display" panose="020B0502040504020203" pitchFamily="34" charset="0"/>
              </a:rPr>
              <a:t>value_if_true</a:t>
            </a:r>
            <a:r>
              <a:rPr lang="en-US" dirty="0">
                <a:latin typeface="Segoe Pro Display" panose="020B0502040504020203" pitchFamily="34" charset="0"/>
              </a:rPr>
              <a:t>&gt; , &lt;</a:t>
            </a:r>
            <a:r>
              <a:rPr lang="en-US" dirty="0" err="1">
                <a:latin typeface="Segoe Pro Display" panose="020B0502040504020203" pitchFamily="34" charset="0"/>
              </a:rPr>
              <a:t>value_if_false</a:t>
            </a:r>
            <a:r>
              <a:rPr lang="en-US" dirty="0">
                <a:latin typeface="Segoe Pro Display" panose="020B0502040504020203" pitchFamily="34" charset="0"/>
              </a:rPr>
              <a:t>&gt; )</a:t>
            </a:r>
          </a:p>
          <a:p>
            <a:pPr lvl="1"/>
            <a:r>
              <a:rPr lang="en-US" b="1" dirty="0">
                <a:latin typeface="Segoe Pro Display" panose="020B0502040504020203" pitchFamily="34" charset="0"/>
              </a:rPr>
              <a:t>Parameters</a:t>
            </a:r>
            <a:r>
              <a:rPr lang="en-US" dirty="0">
                <a:latin typeface="Segoe Pro Display" panose="020B0502040504020203" pitchFamily="34" charset="0"/>
              </a:rPr>
              <a:t> – </a:t>
            </a:r>
          </a:p>
          <a:p>
            <a:pPr lvl="2"/>
            <a:r>
              <a:rPr lang="en-US" b="1" dirty="0">
                <a:latin typeface="Segoe Pro Display" panose="020B0502040504020203" pitchFamily="34" charset="0"/>
              </a:rPr>
              <a:t>Logical test </a:t>
            </a:r>
            <a:r>
              <a:rPr lang="en-US" dirty="0">
                <a:latin typeface="Segoe Pro Display" panose="020B0502040504020203" pitchFamily="34" charset="0"/>
              </a:rPr>
              <a:t>– any value or expression that is TRUE or FALSE</a:t>
            </a:r>
          </a:p>
          <a:p>
            <a:pPr lvl="2"/>
            <a:r>
              <a:rPr lang="en-US" b="1" dirty="0">
                <a:latin typeface="Segoe Pro Display" panose="020B0502040504020203" pitchFamily="34" charset="0"/>
              </a:rPr>
              <a:t>If true </a:t>
            </a:r>
            <a:r>
              <a:rPr lang="en-US" dirty="0">
                <a:latin typeface="Segoe Pro Display" panose="020B0502040504020203" pitchFamily="34" charset="0"/>
              </a:rPr>
              <a:t>– the value that is return if the test is TRUE</a:t>
            </a:r>
          </a:p>
          <a:p>
            <a:pPr lvl="2"/>
            <a:r>
              <a:rPr lang="en-US" b="1" dirty="0">
                <a:latin typeface="Segoe Pro Display" panose="020B0502040504020203" pitchFamily="34" charset="0"/>
              </a:rPr>
              <a:t>If false </a:t>
            </a:r>
            <a:r>
              <a:rPr lang="en-US" dirty="0">
                <a:latin typeface="Segoe Pro Display" panose="020B0502040504020203" pitchFamily="34" charset="0"/>
              </a:rPr>
              <a:t>– the value that is returned if the test is FALSE</a:t>
            </a:r>
          </a:p>
          <a:p>
            <a:pPr lvl="1"/>
            <a:r>
              <a:rPr lang="en-US" b="1" dirty="0">
                <a:latin typeface="Segoe Pro Display" panose="020B0502040504020203" pitchFamily="34" charset="0"/>
              </a:rPr>
              <a:t>Return Value </a:t>
            </a:r>
            <a:r>
              <a:rPr lang="en-US" dirty="0">
                <a:latin typeface="Segoe Pro Display" panose="020B0502040504020203" pitchFamily="34" charset="0"/>
              </a:rPr>
              <a:t>– any type of value that can be return by an expression</a:t>
            </a:r>
          </a:p>
          <a:p>
            <a:endParaRPr lang="en-US" dirty="0"/>
          </a:p>
        </p:txBody>
      </p:sp>
    </p:spTree>
    <p:extLst>
      <p:ext uri="{BB962C8B-B14F-4D97-AF65-F5344CB8AC3E}">
        <p14:creationId xmlns:p14="http://schemas.microsoft.com/office/powerpoint/2010/main" val="4063522452"/>
      </p:ext>
    </p:extLst>
  </p:cSld>
  <p:clrMapOvr>
    <a:masterClrMapping/>
  </p:clrMapOvr>
  <p:transition spd="med">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926C6-8873-478F-AE03-EDBEF7D9F74D}"/>
              </a:ext>
            </a:extLst>
          </p:cNvPr>
          <p:cNvSpPr>
            <a:spLocks noGrp="1"/>
          </p:cNvSpPr>
          <p:nvPr>
            <p:ph type="title"/>
          </p:nvPr>
        </p:nvSpPr>
        <p:spPr/>
        <p:txBody>
          <a:bodyPr>
            <a:normAutofit fontScale="90000"/>
          </a:bodyPr>
          <a:lstStyle/>
          <a:p>
            <a:r>
              <a:rPr lang="en-US" dirty="0"/>
              <a:t>Module 05a – The Basics</a:t>
            </a:r>
          </a:p>
        </p:txBody>
      </p:sp>
      <p:sp>
        <p:nvSpPr>
          <p:cNvPr id="3" name="Text Placeholder 2">
            <a:extLst>
              <a:ext uri="{FF2B5EF4-FFF2-40B4-BE49-F238E27FC236}">
                <a16:creationId xmlns:a16="http://schemas.microsoft.com/office/drawing/2014/main" id="{8E15A96C-B678-458A-BF6A-2B1B5E19920A}"/>
              </a:ext>
            </a:extLst>
          </p:cNvPr>
          <p:cNvSpPr>
            <a:spLocks noGrp="1"/>
          </p:cNvSpPr>
          <p:nvPr>
            <p:ph type="body" sz="quarter" idx="13"/>
          </p:nvPr>
        </p:nvSpPr>
        <p:spPr>
          <a:xfrm>
            <a:off x="104775" y="1028699"/>
            <a:ext cx="10180638" cy="4959145"/>
          </a:xfrm>
        </p:spPr>
        <p:txBody>
          <a:bodyPr>
            <a:normAutofit/>
          </a:bodyPr>
          <a:lstStyle/>
          <a:p>
            <a:r>
              <a:rPr lang="en-US" dirty="0"/>
              <a:t>DAX Functions are not all equal. </a:t>
            </a:r>
          </a:p>
          <a:p>
            <a:endParaRPr lang="en-US" dirty="0"/>
          </a:p>
          <a:p>
            <a:r>
              <a:rPr lang="en-US" dirty="0"/>
              <a:t>Some DAX functions are meant solely to be an expression, value, or filter for another Function. </a:t>
            </a:r>
          </a:p>
          <a:p>
            <a:endParaRPr lang="en-US" dirty="0"/>
          </a:p>
          <a:p>
            <a:r>
              <a:rPr lang="en-US" dirty="0"/>
              <a:t>Thus, all DAX Functions are not meant to be used alone. </a:t>
            </a:r>
          </a:p>
          <a:p>
            <a:endParaRPr lang="en-US" dirty="0"/>
          </a:p>
          <a:p>
            <a:r>
              <a:rPr lang="en-US" dirty="0"/>
              <a:t>Nested Functions, or Companion Functions</a:t>
            </a:r>
          </a:p>
        </p:txBody>
      </p:sp>
    </p:spTree>
    <p:extLst>
      <p:ext uri="{BB962C8B-B14F-4D97-AF65-F5344CB8AC3E}">
        <p14:creationId xmlns:p14="http://schemas.microsoft.com/office/powerpoint/2010/main" val="4242721555"/>
      </p:ext>
    </p:extLst>
  </p:cSld>
  <p:clrMapOvr>
    <a:masterClrMapping/>
  </p:clrMapOvr>
  <p:transition spd="med">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926C6-8873-478F-AE03-EDBEF7D9F74D}"/>
              </a:ext>
            </a:extLst>
          </p:cNvPr>
          <p:cNvSpPr>
            <a:spLocks noGrp="1"/>
          </p:cNvSpPr>
          <p:nvPr>
            <p:ph type="title"/>
          </p:nvPr>
        </p:nvSpPr>
        <p:spPr/>
        <p:txBody>
          <a:bodyPr>
            <a:normAutofit fontScale="90000"/>
          </a:bodyPr>
          <a:lstStyle/>
          <a:p>
            <a:r>
              <a:rPr lang="en-US" dirty="0"/>
              <a:t>Module 05a – The Basics</a:t>
            </a:r>
          </a:p>
        </p:txBody>
      </p:sp>
      <p:sp>
        <p:nvSpPr>
          <p:cNvPr id="3" name="Text Placeholder 2">
            <a:extLst>
              <a:ext uri="{FF2B5EF4-FFF2-40B4-BE49-F238E27FC236}">
                <a16:creationId xmlns:a16="http://schemas.microsoft.com/office/drawing/2014/main" id="{8E15A96C-B678-458A-BF6A-2B1B5E19920A}"/>
              </a:ext>
            </a:extLst>
          </p:cNvPr>
          <p:cNvSpPr>
            <a:spLocks noGrp="1"/>
          </p:cNvSpPr>
          <p:nvPr>
            <p:ph type="body" sz="quarter" idx="13"/>
          </p:nvPr>
        </p:nvSpPr>
        <p:spPr>
          <a:xfrm>
            <a:off x="104775" y="628169"/>
            <a:ext cx="10180638" cy="5359676"/>
          </a:xfrm>
        </p:spPr>
        <p:txBody>
          <a:bodyPr>
            <a:normAutofit/>
          </a:bodyPr>
          <a:lstStyle/>
          <a:p>
            <a:r>
              <a:rPr lang="en-US" dirty="0"/>
              <a:t>Nested Functions Examples</a:t>
            </a:r>
          </a:p>
          <a:p>
            <a:r>
              <a:rPr lang="en-US" b="1" dirty="0">
                <a:solidFill>
                  <a:srgbClr val="00B0F0"/>
                </a:solidFill>
              </a:rPr>
              <a:t>CALCULATE</a:t>
            </a:r>
          </a:p>
          <a:p>
            <a:pPr lvl="1"/>
            <a:r>
              <a:rPr lang="en-US" b="1" dirty="0">
                <a:latin typeface="Segoe Pro Display" panose="020B0502040504020203" pitchFamily="34" charset="0"/>
              </a:rPr>
              <a:t>Syntax</a:t>
            </a:r>
            <a:r>
              <a:rPr lang="en-US" dirty="0">
                <a:latin typeface="Segoe Pro Display" panose="020B0502040504020203" pitchFamily="34" charset="0"/>
              </a:rPr>
              <a:t> – </a:t>
            </a:r>
            <a:r>
              <a:rPr lang="en-US" b="1" dirty="0">
                <a:solidFill>
                  <a:srgbClr val="00B0F0"/>
                </a:solidFill>
                <a:latin typeface="Segoe Pro Display" panose="020B0502040504020203" pitchFamily="34" charset="0"/>
              </a:rPr>
              <a:t>CALCULATE</a:t>
            </a:r>
            <a:r>
              <a:rPr lang="en-US" dirty="0">
                <a:latin typeface="Segoe Pro Display" panose="020B0502040504020203" pitchFamily="34" charset="0"/>
              </a:rPr>
              <a:t> ( &lt;expression&gt; , &lt;filter1&gt; , &lt;filter2&gt;)</a:t>
            </a:r>
          </a:p>
          <a:p>
            <a:pPr lvl="1"/>
            <a:r>
              <a:rPr lang="en-US" b="1" dirty="0">
                <a:latin typeface="Segoe Pro Display" panose="020B0502040504020203" pitchFamily="34" charset="0"/>
              </a:rPr>
              <a:t>Parameters</a:t>
            </a:r>
            <a:r>
              <a:rPr lang="en-US" dirty="0">
                <a:latin typeface="Segoe Pro Display" panose="020B0502040504020203" pitchFamily="34" charset="0"/>
              </a:rPr>
              <a:t> </a:t>
            </a:r>
          </a:p>
          <a:p>
            <a:pPr lvl="2"/>
            <a:r>
              <a:rPr lang="en-US" dirty="0">
                <a:latin typeface="Segoe Pro Display" panose="020B0502040504020203" pitchFamily="34" charset="0"/>
              </a:rPr>
              <a:t>Expression – what you are evaluating (SUM)</a:t>
            </a:r>
          </a:p>
          <a:p>
            <a:pPr lvl="2"/>
            <a:r>
              <a:rPr lang="en-US" dirty="0">
                <a:latin typeface="Segoe Pro Display" panose="020B0502040504020203" pitchFamily="34" charset="0"/>
              </a:rPr>
              <a:t>Filter1, filter2… - a list of Boolean expression or a table expression that makes a filter</a:t>
            </a:r>
          </a:p>
          <a:p>
            <a:pPr lvl="1"/>
            <a:r>
              <a:rPr lang="en-US" b="1" dirty="0">
                <a:latin typeface="Segoe Pro Display" panose="020B0502040504020203" pitchFamily="34" charset="0"/>
              </a:rPr>
              <a:t>Return Value </a:t>
            </a:r>
            <a:r>
              <a:rPr lang="en-US" dirty="0">
                <a:latin typeface="Segoe Pro Display" panose="020B0502040504020203" pitchFamily="34" charset="0"/>
              </a:rPr>
              <a:t>– the value that is the result of the expression</a:t>
            </a:r>
          </a:p>
          <a:p>
            <a:pPr lvl="1"/>
            <a:endParaRPr lang="en-US" dirty="0">
              <a:latin typeface="Segoe Pro Display" panose="020B0502040504020203" pitchFamily="34" charset="0"/>
            </a:endParaRPr>
          </a:p>
          <a:p>
            <a:pPr lvl="1"/>
            <a:r>
              <a:rPr lang="en-US" b="1" dirty="0">
                <a:solidFill>
                  <a:srgbClr val="00B0F0"/>
                </a:solidFill>
                <a:latin typeface="Segoe Pro Display" panose="020B0502040504020203" pitchFamily="34" charset="0"/>
              </a:rPr>
              <a:t>CALCULATE</a:t>
            </a:r>
            <a:r>
              <a:rPr lang="en-US" dirty="0">
                <a:latin typeface="Segoe Pro Display" panose="020B0502040504020203" pitchFamily="34" charset="0"/>
              </a:rPr>
              <a:t> ( </a:t>
            </a:r>
            <a:r>
              <a:rPr lang="en-US" b="1" dirty="0">
                <a:solidFill>
                  <a:srgbClr val="00B0F0"/>
                </a:solidFill>
                <a:latin typeface="Segoe Pro Display" panose="020B0502040504020203" pitchFamily="34" charset="0"/>
              </a:rPr>
              <a:t>SUM</a:t>
            </a:r>
            <a:r>
              <a:rPr lang="en-US" dirty="0">
                <a:latin typeface="Segoe Pro Display" panose="020B0502040504020203" pitchFamily="34" charset="0"/>
              </a:rPr>
              <a:t> ( </a:t>
            </a:r>
            <a:r>
              <a:rPr lang="en-US" b="1" dirty="0">
                <a:solidFill>
                  <a:schemeClr val="accent2"/>
                </a:solidFill>
                <a:latin typeface="Segoe Pro Display" panose="020B0502040504020203" pitchFamily="34" charset="0"/>
              </a:rPr>
              <a:t>Table[Column] </a:t>
            </a:r>
            <a:r>
              <a:rPr lang="en-US" dirty="0">
                <a:latin typeface="Segoe Pro Display" panose="020B0502040504020203" pitchFamily="34" charset="0"/>
              </a:rPr>
              <a:t>) , </a:t>
            </a:r>
            <a:r>
              <a:rPr lang="en-US" b="1" dirty="0">
                <a:solidFill>
                  <a:schemeClr val="accent2"/>
                </a:solidFill>
                <a:latin typeface="Segoe Pro Display" panose="020B0502040504020203" pitchFamily="34" charset="0"/>
              </a:rPr>
              <a:t>Table[Column] </a:t>
            </a:r>
            <a:r>
              <a:rPr lang="en-US" dirty="0">
                <a:latin typeface="Segoe Pro Display" panose="020B0502040504020203" pitchFamily="34" charset="0"/>
              </a:rPr>
              <a:t>= “Yes” )</a:t>
            </a:r>
          </a:p>
          <a:p>
            <a:pPr lvl="1"/>
            <a:r>
              <a:rPr lang="en-US" b="1" dirty="0">
                <a:solidFill>
                  <a:srgbClr val="00B0F0"/>
                </a:solidFill>
                <a:latin typeface="Segoe Pro Display" panose="020B0502040504020203" pitchFamily="34" charset="0"/>
              </a:rPr>
              <a:t>CALCULATE</a:t>
            </a:r>
            <a:r>
              <a:rPr lang="en-US" dirty="0">
                <a:latin typeface="Segoe Pro Display" panose="020B0502040504020203" pitchFamily="34" charset="0"/>
              </a:rPr>
              <a:t> ( </a:t>
            </a:r>
            <a:r>
              <a:rPr lang="en-US" b="1" dirty="0">
                <a:solidFill>
                  <a:srgbClr val="00B050"/>
                </a:solidFill>
                <a:latin typeface="Segoe Pro Display" panose="020B0502040504020203" pitchFamily="34" charset="0"/>
              </a:rPr>
              <a:t>[Measure] </a:t>
            </a:r>
            <a:r>
              <a:rPr lang="en-US" dirty="0">
                <a:latin typeface="Segoe Pro Display" panose="020B0502040504020203" pitchFamily="34" charset="0"/>
              </a:rPr>
              <a:t>, </a:t>
            </a:r>
            <a:r>
              <a:rPr lang="en-US" b="1" dirty="0">
                <a:solidFill>
                  <a:srgbClr val="00B0F0"/>
                </a:solidFill>
                <a:latin typeface="Segoe Pro Display" panose="020B0502040504020203" pitchFamily="34" charset="0"/>
              </a:rPr>
              <a:t>DATESYTD</a:t>
            </a:r>
            <a:r>
              <a:rPr lang="en-US" dirty="0">
                <a:latin typeface="Segoe Pro Display" panose="020B0502040504020203" pitchFamily="34" charset="0"/>
              </a:rPr>
              <a:t> ( </a:t>
            </a:r>
            <a:r>
              <a:rPr lang="en-US" b="1" dirty="0">
                <a:solidFill>
                  <a:schemeClr val="accent2"/>
                </a:solidFill>
                <a:latin typeface="Segoe Pro Display" panose="020B0502040504020203" pitchFamily="34" charset="0"/>
              </a:rPr>
              <a:t>Table[</a:t>
            </a:r>
            <a:r>
              <a:rPr lang="en-US" b="1" dirty="0" err="1">
                <a:solidFill>
                  <a:schemeClr val="accent2"/>
                </a:solidFill>
                <a:latin typeface="Segoe Pro Display" panose="020B0502040504020203" pitchFamily="34" charset="0"/>
              </a:rPr>
              <a:t>DateColumn</a:t>
            </a:r>
            <a:r>
              <a:rPr lang="en-US" b="1" dirty="0">
                <a:solidFill>
                  <a:schemeClr val="accent2"/>
                </a:solidFill>
                <a:latin typeface="Segoe Pro Display" panose="020B0502040504020203" pitchFamily="34" charset="0"/>
              </a:rPr>
              <a:t>]</a:t>
            </a:r>
            <a:r>
              <a:rPr lang="en-US" dirty="0">
                <a:latin typeface="Segoe Pro Display" panose="020B0502040504020203" pitchFamily="34" charset="0"/>
              </a:rPr>
              <a:t> ) ) </a:t>
            </a:r>
          </a:p>
        </p:txBody>
      </p:sp>
    </p:spTree>
    <p:extLst>
      <p:ext uri="{BB962C8B-B14F-4D97-AF65-F5344CB8AC3E}">
        <p14:creationId xmlns:p14="http://schemas.microsoft.com/office/powerpoint/2010/main" val="199860863"/>
      </p:ext>
    </p:extLst>
  </p:cSld>
  <p:clrMapOvr>
    <a:masterClrMapping/>
  </p:clrMapOvr>
  <p:transition spd="med">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6459C1-474B-4880-B7E5-5ADADA2924D6}"/>
              </a:ext>
            </a:extLst>
          </p:cNvPr>
          <p:cNvSpPr>
            <a:spLocks noGrp="1"/>
          </p:cNvSpPr>
          <p:nvPr>
            <p:ph type="title"/>
          </p:nvPr>
        </p:nvSpPr>
        <p:spPr/>
        <p:txBody>
          <a:bodyPr>
            <a:normAutofit fontScale="90000"/>
          </a:bodyPr>
          <a:lstStyle/>
          <a:p>
            <a:r>
              <a:rPr lang="en-US" dirty="0"/>
              <a:t>Module 05a – The Basics</a:t>
            </a:r>
          </a:p>
        </p:txBody>
      </p:sp>
      <p:sp>
        <p:nvSpPr>
          <p:cNvPr id="3" name="Text Placeholder 2">
            <a:extLst>
              <a:ext uri="{FF2B5EF4-FFF2-40B4-BE49-F238E27FC236}">
                <a16:creationId xmlns:a16="http://schemas.microsoft.com/office/drawing/2014/main" id="{3C91880C-71D4-424B-97E6-3E44B6101500}"/>
              </a:ext>
            </a:extLst>
          </p:cNvPr>
          <p:cNvSpPr>
            <a:spLocks noGrp="1"/>
          </p:cNvSpPr>
          <p:nvPr>
            <p:ph type="body" sz="quarter" idx="13"/>
          </p:nvPr>
        </p:nvSpPr>
        <p:spPr>
          <a:xfrm>
            <a:off x="104775" y="1028699"/>
            <a:ext cx="5514360" cy="4944397"/>
          </a:xfrm>
        </p:spPr>
        <p:txBody>
          <a:bodyPr>
            <a:normAutofit/>
          </a:bodyPr>
          <a:lstStyle/>
          <a:p>
            <a:r>
              <a:rPr lang="en-US" sz="3200" b="1" dirty="0"/>
              <a:t>The Commons - Measures</a:t>
            </a:r>
          </a:p>
          <a:p>
            <a:pPr lvl="1"/>
            <a:r>
              <a:rPr lang="en-US" sz="2800" dirty="0">
                <a:latin typeface="Segoe Pro Display" panose="020B0502040504020203" pitchFamily="34" charset="0"/>
              </a:rPr>
              <a:t>SUM</a:t>
            </a:r>
          </a:p>
          <a:p>
            <a:pPr lvl="1"/>
            <a:r>
              <a:rPr lang="en-US" sz="2800" dirty="0">
                <a:latin typeface="Segoe Pro Display" panose="020B0502040504020203" pitchFamily="34" charset="0"/>
              </a:rPr>
              <a:t>DIVIDE</a:t>
            </a:r>
          </a:p>
          <a:p>
            <a:pPr lvl="1"/>
            <a:r>
              <a:rPr lang="en-US" sz="2800" dirty="0">
                <a:latin typeface="Segoe Pro Display" panose="020B0502040504020203" pitchFamily="34" charset="0"/>
              </a:rPr>
              <a:t>COUNTROWS</a:t>
            </a:r>
          </a:p>
          <a:p>
            <a:pPr lvl="1"/>
            <a:r>
              <a:rPr lang="en-US" sz="2800" dirty="0">
                <a:latin typeface="Segoe Pro Display" panose="020B0502040504020203" pitchFamily="34" charset="0"/>
              </a:rPr>
              <a:t>DISTINCTCOUNT</a:t>
            </a:r>
          </a:p>
          <a:p>
            <a:pPr lvl="1"/>
            <a:r>
              <a:rPr lang="en-US" sz="2800" dirty="0">
                <a:latin typeface="Segoe Pro Display" panose="020B0502040504020203" pitchFamily="34" charset="0"/>
              </a:rPr>
              <a:t>MAX</a:t>
            </a:r>
          </a:p>
          <a:p>
            <a:pPr lvl="1"/>
            <a:r>
              <a:rPr lang="en-US" sz="2800" dirty="0">
                <a:latin typeface="Segoe Pro Display" panose="020B0502040504020203" pitchFamily="34" charset="0"/>
              </a:rPr>
              <a:t>AVERAGE</a:t>
            </a:r>
          </a:p>
          <a:p>
            <a:pPr marL="457200" lvl="1" indent="0">
              <a:buNone/>
            </a:pPr>
            <a:endParaRPr lang="en-US" sz="2800" dirty="0"/>
          </a:p>
          <a:p>
            <a:pPr lvl="1"/>
            <a:endParaRPr lang="en-US" sz="2800" dirty="0"/>
          </a:p>
        </p:txBody>
      </p:sp>
      <p:sp>
        <p:nvSpPr>
          <p:cNvPr id="4" name="Text Placeholder 2">
            <a:extLst>
              <a:ext uri="{FF2B5EF4-FFF2-40B4-BE49-F238E27FC236}">
                <a16:creationId xmlns:a16="http://schemas.microsoft.com/office/drawing/2014/main" id="{8EC0F074-92A5-4F63-A3B4-A6F3C96B1933}"/>
              </a:ext>
            </a:extLst>
          </p:cNvPr>
          <p:cNvSpPr txBox="1">
            <a:spLocks/>
          </p:cNvSpPr>
          <p:nvPr/>
        </p:nvSpPr>
        <p:spPr>
          <a:xfrm>
            <a:off x="6407252" y="956801"/>
            <a:ext cx="5514360" cy="4944397"/>
          </a:xfrm>
          <a:prstGeom prst="rect">
            <a:avLst/>
          </a:prstGeom>
        </p:spPr>
        <p:txBody>
          <a:bodyPr vert="horz" lIns="91440" tIns="45720" rIns="91440" bIns="45720" rtlCol="0">
            <a:normAutofit/>
          </a:bodyPr>
          <a:lstStyle>
            <a:lvl1pPr marL="228600" indent="-228600">
              <a:lnSpc>
                <a:spcPct val="90000"/>
              </a:lnSpc>
              <a:spcBef>
                <a:spcPts val="1000"/>
              </a:spcBef>
              <a:buFont typeface="Arial" panose="020B0604020202020204" pitchFamily="34" charset="0"/>
              <a:buChar char="•"/>
              <a:defRPr sz="3200">
                <a:latin typeface="Segoe Pro" panose="020B0502040504020203" pitchFamily="34" charset="0"/>
              </a:defRPr>
            </a:lvl1pPr>
            <a:lvl2pPr marL="685800" lvl="1" indent="-228600">
              <a:lnSpc>
                <a:spcPct val="90000"/>
              </a:lnSpc>
              <a:spcBef>
                <a:spcPts val="500"/>
              </a:spcBef>
              <a:buFont typeface="Arial" panose="020B0604020202020204" pitchFamily="34" charset="0"/>
              <a:buChar char="•"/>
              <a:defRPr sz="2800">
                <a:latin typeface="Segoe Pro Display" panose="020B0502040504020203" pitchFamily="34" charset="0"/>
              </a:defRPr>
            </a:lvl2pPr>
            <a:lvl3pPr marL="1143000" indent="-228600">
              <a:lnSpc>
                <a:spcPct val="90000"/>
              </a:lnSpc>
              <a:spcBef>
                <a:spcPts val="500"/>
              </a:spcBef>
              <a:buFont typeface="Arial" panose="020B0604020202020204" pitchFamily="34" charset="0"/>
              <a:buChar char="•"/>
              <a:defRPr sz="2000">
                <a:latin typeface="Segoe Pro Light" panose="020B0302040504020203" pitchFamily="34" charset="0"/>
              </a:defRPr>
            </a:lvl3pPr>
            <a:lvl4pPr marL="1600200" indent="-228600">
              <a:lnSpc>
                <a:spcPct val="90000"/>
              </a:lnSpc>
              <a:spcBef>
                <a:spcPts val="500"/>
              </a:spcBef>
              <a:buFont typeface="Arial" panose="020B0604020202020204" pitchFamily="34" charset="0"/>
              <a:buChar char="•"/>
              <a:defRPr>
                <a:latin typeface="Segoe Pro Light" panose="020B0302040504020203" pitchFamily="34" charset="0"/>
              </a:defRPr>
            </a:lvl4pPr>
            <a:lvl5pPr marL="2057400" indent="-228600">
              <a:lnSpc>
                <a:spcPct val="90000"/>
              </a:lnSpc>
              <a:spcBef>
                <a:spcPts val="500"/>
              </a:spcBef>
              <a:buFont typeface="Arial" panose="020B0604020202020204" pitchFamily="34" charset="0"/>
              <a:buChar char="•"/>
              <a:defRPr>
                <a:latin typeface="Segoe Pro Light" panose="020B0302040504020203"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b="1" dirty="0"/>
              <a:t>The Commons - Columns</a:t>
            </a:r>
          </a:p>
          <a:p>
            <a:pPr lvl="1"/>
            <a:r>
              <a:rPr lang="en-US" dirty="0"/>
              <a:t>IF</a:t>
            </a:r>
          </a:p>
          <a:p>
            <a:pPr lvl="1"/>
            <a:r>
              <a:rPr lang="en-US" dirty="0"/>
              <a:t>RELATED</a:t>
            </a:r>
          </a:p>
          <a:p>
            <a:pPr lvl="1"/>
            <a:r>
              <a:rPr lang="en-US" dirty="0"/>
              <a:t>LOOKUPVALUE</a:t>
            </a:r>
          </a:p>
          <a:p>
            <a:pPr lvl="1"/>
            <a:r>
              <a:rPr lang="en-US" dirty="0"/>
              <a:t>ISBLANK</a:t>
            </a:r>
          </a:p>
          <a:p>
            <a:pPr lvl="1"/>
            <a:endParaRPr lang="en-US" dirty="0"/>
          </a:p>
        </p:txBody>
      </p:sp>
    </p:spTree>
    <p:extLst>
      <p:ext uri="{BB962C8B-B14F-4D97-AF65-F5344CB8AC3E}">
        <p14:creationId xmlns:p14="http://schemas.microsoft.com/office/powerpoint/2010/main" val="573951260"/>
      </p:ext>
    </p:extLst>
  </p:cSld>
  <p:clrMapOvr>
    <a:masterClrMapping/>
  </p:clrMapOvr>
  <p:transition spd="med">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561EE6-0280-45BE-B84C-5F881FF85CCD}"/>
              </a:ext>
            </a:extLst>
          </p:cNvPr>
          <p:cNvSpPr>
            <a:spLocks noGrp="1"/>
          </p:cNvSpPr>
          <p:nvPr>
            <p:ph type="title"/>
          </p:nvPr>
        </p:nvSpPr>
        <p:spPr/>
        <p:txBody>
          <a:bodyPr>
            <a:normAutofit fontScale="90000"/>
          </a:bodyPr>
          <a:lstStyle/>
          <a:p>
            <a:r>
              <a:rPr lang="en-US" dirty="0"/>
              <a:t>Module 05a – The Basics – Commons Measures</a:t>
            </a:r>
          </a:p>
        </p:txBody>
      </p:sp>
      <p:sp>
        <p:nvSpPr>
          <p:cNvPr id="3" name="Text Placeholder 2">
            <a:extLst>
              <a:ext uri="{FF2B5EF4-FFF2-40B4-BE49-F238E27FC236}">
                <a16:creationId xmlns:a16="http://schemas.microsoft.com/office/drawing/2014/main" id="{336D69F6-852B-48BF-ADB8-48292535C04A}"/>
              </a:ext>
            </a:extLst>
          </p:cNvPr>
          <p:cNvSpPr>
            <a:spLocks noGrp="1"/>
          </p:cNvSpPr>
          <p:nvPr>
            <p:ph type="body" sz="quarter" idx="13"/>
          </p:nvPr>
        </p:nvSpPr>
        <p:spPr>
          <a:xfrm>
            <a:off x="104775" y="1028699"/>
            <a:ext cx="10180638" cy="5121377"/>
          </a:xfrm>
        </p:spPr>
        <p:txBody>
          <a:bodyPr>
            <a:normAutofit fontScale="92500" lnSpcReduction="20000"/>
          </a:bodyPr>
          <a:lstStyle/>
          <a:p>
            <a:r>
              <a:rPr lang="en-US" dirty="0"/>
              <a:t>SUM</a:t>
            </a:r>
          </a:p>
          <a:p>
            <a:pPr lvl="1"/>
            <a:r>
              <a:rPr lang="en-US" dirty="0"/>
              <a:t>Adds the numbers of a Column together</a:t>
            </a:r>
          </a:p>
          <a:p>
            <a:pPr lvl="1"/>
            <a:endParaRPr lang="en-US" dirty="0"/>
          </a:p>
          <a:p>
            <a:r>
              <a:rPr lang="en-US" dirty="0"/>
              <a:t>DIVIDE</a:t>
            </a:r>
          </a:p>
          <a:p>
            <a:pPr lvl="1"/>
            <a:r>
              <a:rPr lang="en-US" dirty="0"/>
              <a:t>Division and returns alternate result if by 0</a:t>
            </a:r>
          </a:p>
          <a:p>
            <a:pPr lvl="1"/>
            <a:endParaRPr lang="en-US" dirty="0"/>
          </a:p>
          <a:p>
            <a:r>
              <a:rPr lang="en-US" dirty="0"/>
              <a:t>COUNTROWS</a:t>
            </a:r>
          </a:p>
          <a:p>
            <a:pPr lvl="1"/>
            <a:r>
              <a:rPr lang="en-US" dirty="0"/>
              <a:t>Counts the number of Rows in a table</a:t>
            </a:r>
          </a:p>
          <a:p>
            <a:pPr lvl="1"/>
            <a:endParaRPr lang="en-US" dirty="0"/>
          </a:p>
          <a:p>
            <a:r>
              <a:rPr lang="en-US" dirty="0"/>
              <a:t>DISTINCTCOUNT</a:t>
            </a:r>
          </a:p>
          <a:p>
            <a:pPr lvl="1"/>
            <a:r>
              <a:rPr lang="en-US" dirty="0"/>
              <a:t>Counts the number of distinct values in a column</a:t>
            </a:r>
          </a:p>
          <a:p>
            <a:pPr lvl="1"/>
            <a:endParaRPr lang="en-US" dirty="0"/>
          </a:p>
          <a:p>
            <a:r>
              <a:rPr lang="en-US" dirty="0"/>
              <a:t>MAX</a:t>
            </a:r>
          </a:p>
          <a:p>
            <a:pPr lvl="1"/>
            <a:r>
              <a:rPr lang="en-US" dirty="0"/>
              <a:t>Returns MAX value from a Column</a:t>
            </a:r>
          </a:p>
        </p:txBody>
      </p:sp>
    </p:spTree>
    <p:extLst>
      <p:ext uri="{BB962C8B-B14F-4D97-AF65-F5344CB8AC3E}">
        <p14:creationId xmlns:p14="http://schemas.microsoft.com/office/powerpoint/2010/main" val="630822138"/>
      </p:ext>
    </p:extLst>
  </p:cSld>
  <p:clrMapOvr>
    <a:masterClrMapping/>
  </p:clrMapOvr>
  <p:transition spd="med">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561EE6-0280-45BE-B84C-5F881FF85CCD}"/>
              </a:ext>
            </a:extLst>
          </p:cNvPr>
          <p:cNvSpPr>
            <a:spLocks noGrp="1"/>
          </p:cNvSpPr>
          <p:nvPr>
            <p:ph type="title"/>
          </p:nvPr>
        </p:nvSpPr>
        <p:spPr/>
        <p:txBody>
          <a:bodyPr>
            <a:normAutofit fontScale="90000"/>
          </a:bodyPr>
          <a:lstStyle/>
          <a:p>
            <a:r>
              <a:rPr lang="en-US" dirty="0"/>
              <a:t>Module 05a – The Basics – Commons Measures</a:t>
            </a:r>
          </a:p>
        </p:txBody>
      </p:sp>
      <p:pic>
        <p:nvPicPr>
          <p:cNvPr id="21" name="Picture 20">
            <a:extLst>
              <a:ext uri="{FF2B5EF4-FFF2-40B4-BE49-F238E27FC236}">
                <a16:creationId xmlns:a16="http://schemas.microsoft.com/office/drawing/2014/main" id="{8BCC0546-D2EA-42F2-A37D-13DAE39F49A3}"/>
              </a:ext>
            </a:extLst>
          </p:cNvPr>
          <p:cNvPicPr>
            <a:picLocks noChangeAspect="1"/>
          </p:cNvPicPr>
          <p:nvPr/>
        </p:nvPicPr>
        <p:blipFill>
          <a:blip r:embed="rId3"/>
          <a:stretch>
            <a:fillRect/>
          </a:stretch>
        </p:blipFill>
        <p:spPr>
          <a:xfrm>
            <a:off x="1542919" y="758972"/>
            <a:ext cx="9106162" cy="6217015"/>
          </a:xfrm>
          <a:prstGeom prst="rect">
            <a:avLst/>
          </a:prstGeom>
        </p:spPr>
      </p:pic>
    </p:spTree>
    <p:extLst>
      <p:ext uri="{BB962C8B-B14F-4D97-AF65-F5344CB8AC3E}">
        <p14:creationId xmlns:p14="http://schemas.microsoft.com/office/powerpoint/2010/main" val="1983769536"/>
      </p:ext>
    </p:extLst>
  </p:cSld>
  <p:clrMapOvr>
    <a:masterClrMapping/>
  </p:clrMapOvr>
  <p:transition spd="med">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561EE6-0280-45BE-B84C-5F881FF85CCD}"/>
              </a:ext>
            </a:extLst>
          </p:cNvPr>
          <p:cNvSpPr>
            <a:spLocks noGrp="1"/>
          </p:cNvSpPr>
          <p:nvPr>
            <p:ph type="title"/>
          </p:nvPr>
        </p:nvSpPr>
        <p:spPr/>
        <p:txBody>
          <a:bodyPr>
            <a:normAutofit fontScale="90000"/>
          </a:bodyPr>
          <a:lstStyle/>
          <a:p>
            <a:r>
              <a:rPr lang="en-US" dirty="0"/>
              <a:t>Module 05a – The Basics – Commons Measures</a:t>
            </a:r>
          </a:p>
        </p:txBody>
      </p:sp>
      <p:pic>
        <p:nvPicPr>
          <p:cNvPr id="3" name="Picture 2">
            <a:extLst>
              <a:ext uri="{FF2B5EF4-FFF2-40B4-BE49-F238E27FC236}">
                <a16:creationId xmlns:a16="http://schemas.microsoft.com/office/drawing/2014/main" id="{D9A2C767-D685-4D91-A58C-43ECB81F3248}"/>
              </a:ext>
            </a:extLst>
          </p:cNvPr>
          <p:cNvPicPr>
            <a:picLocks noChangeAspect="1"/>
          </p:cNvPicPr>
          <p:nvPr/>
        </p:nvPicPr>
        <p:blipFill>
          <a:blip r:embed="rId3"/>
          <a:stretch>
            <a:fillRect/>
          </a:stretch>
        </p:blipFill>
        <p:spPr>
          <a:xfrm>
            <a:off x="776952" y="897575"/>
            <a:ext cx="10638095" cy="6095238"/>
          </a:xfrm>
          <a:prstGeom prst="rect">
            <a:avLst/>
          </a:prstGeom>
        </p:spPr>
      </p:pic>
    </p:spTree>
    <p:extLst>
      <p:ext uri="{BB962C8B-B14F-4D97-AF65-F5344CB8AC3E}">
        <p14:creationId xmlns:p14="http://schemas.microsoft.com/office/powerpoint/2010/main" val="2868860974"/>
      </p:ext>
    </p:extLst>
  </p:cSld>
  <p:clrMapOvr>
    <a:masterClrMapping/>
  </p:clrMapOvr>
  <p:transition spd="med">
    <p:fade/>
  </p:transition>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865" y="487"/>
            <a:ext cx="12190271" cy="694944"/>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4" name="TextBox 3"/>
          <p:cNvSpPr txBox="1"/>
          <p:nvPr/>
        </p:nvSpPr>
        <p:spPr>
          <a:xfrm>
            <a:off x="341117" y="28945"/>
            <a:ext cx="11099599" cy="646331"/>
          </a:xfrm>
          <a:prstGeom prst="rect">
            <a:avLst/>
          </a:prstGeom>
          <a:solidFill>
            <a:srgbClr val="F2C811"/>
          </a:solidFill>
        </p:spPr>
        <p:txBody>
          <a:bodyPr wrap="square"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lang="en-US" sz="3600" dirty="0">
                <a:solidFill>
                  <a:prstClr val="black"/>
                </a:solidFill>
                <a:latin typeface="Segoe UI" panose="020B0502040204020203" pitchFamily="34" charset="0"/>
                <a:cs typeface="Segoe UI" panose="020B0502040204020203" pitchFamily="34" charset="0"/>
              </a:rPr>
              <a:t>Prerequisites and Setup Steps</a:t>
            </a:r>
          </a:p>
        </p:txBody>
      </p:sp>
      <p:sp>
        <p:nvSpPr>
          <p:cNvPr id="10" name="Rectangle 11"/>
          <p:cNvSpPr>
            <a:spLocks noChangeArrowheads="1"/>
          </p:cNvSpPr>
          <p:nvPr/>
        </p:nvSpPr>
        <p:spPr bwMode="auto">
          <a:xfrm>
            <a:off x="231888" y="712512"/>
            <a:ext cx="11728224" cy="60162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9642" tIns="44821" rIns="89642" bIns="44821" numCol="1" anchor="ctr" anchorCtr="0" compatLnSpc="1">
            <a:prstTxWarp prst="textNoShape">
              <a:avLst/>
            </a:prstTxWarp>
            <a:normAutofit lnSpcReduction="10000"/>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896386" rtl="0" eaLnBrk="0" fontAlgn="base" latinLnBrk="0" hangingPunct="0">
              <a:lnSpc>
                <a:spcPct val="100000"/>
              </a:lnSpc>
              <a:spcBef>
                <a:spcPct val="0"/>
              </a:spcBef>
              <a:spcAft>
                <a:spcPct val="0"/>
              </a:spcAft>
              <a:buClrTx/>
              <a:buSzTx/>
              <a:tabLst/>
              <a:defRPr/>
            </a:pPr>
            <a:r>
              <a:rPr kumimoji="0" lang="en-US" sz="1765" b="1" i="0" u="none" strike="noStrike" kern="1200" cap="none" spc="0" normalizeH="0" baseline="0" noProof="0" dirty="0">
                <a:ln>
                  <a:noFill/>
                </a:ln>
                <a:solidFill>
                  <a:prstClr val="black"/>
                </a:solidFill>
                <a:effectLst/>
                <a:uLnTx/>
                <a:uFillTx/>
                <a:latin typeface="+mn-lt"/>
                <a:ea typeface="Calibri" panose="020F0502020204030204" pitchFamily="34" charset="0"/>
                <a:cs typeface="Segoe UI Light" panose="020B0502040204020203" pitchFamily="34" charset="0"/>
              </a:rPr>
              <a:t>Internet connectivity:</a:t>
            </a:r>
            <a:r>
              <a:rPr kumimoji="0" lang="en-US" sz="1765" b="0" i="0" u="none" strike="noStrike" kern="1200" cap="none" spc="0" normalizeH="0" baseline="0" noProof="0" dirty="0">
                <a:ln>
                  <a:noFill/>
                </a:ln>
                <a:solidFill>
                  <a:prstClr val="black"/>
                </a:solidFill>
                <a:effectLst/>
                <a:uLnTx/>
                <a:uFillTx/>
                <a:latin typeface="+mn-lt"/>
                <a:ea typeface="Calibri" panose="020F0502020204030204" pitchFamily="34" charset="0"/>
                <a:cs typeface="Segoe UI Light" panose="020B0502040204020203" pitchFamily="34" charset="0"/>
              </a:rPr>
              <a:t>  </a:t>
            </a:r>
            <a:r>
              <a:rPr lang="en-US" sz="1765" dirty="0">
                <a:latin typeface="+mn-lt"/>
                <a:ea typeface="Calibri" panose="020F0502020204030204" pitchFamily="34" charset="0"/>
                <a:cs typeface="Segoe UI" panose="020B0502040204020203" pitchFamily="34" charset="0"/>
              </a:rPr>
              <a:t>You must be connected </a:t>
            </a:r>
            <a:r>
              <a:rPr kumimoji="0" lang="en-US" sz="1765" b="0" i="0" u="none" strike="noStrike" kern="1200" cap="none" spc="0" normalizeH="0" baseline="0" noProof="0" dirty="0">
                <a:ln>
                  <a:noFill/>
                </a:ln>
                <a:solidFill>
                  <a:prstClr val="black"/>
                </a:solidFill>
                <a:effectLst/>
                <a:uLnTx/>
                <a:uFillTx/>
                <a:latin typeface="+mn-lt"/>
                <a:ea typeface="Calibri" panose="020F0502020204030204" pitchFamily="34" charset="0"/>
                <a:cs typeface="Segoe UI Light" panose="020B0502040204020203" pitchFamily="34" charset="0"/>
              </a:rPr>
              <a:t>to the internet</a:t>
            </a:r>
            <a:endParaRPr kumimoji="0" lang="en-US" sz="1765" b="0" i="0" u="none" strike="noStrike" kern="1200" cap="none" spc="0" normalizeH="0" baseline="0" noProof="0" dirty="0">
              <a:ln>
                <a:noFill/>
              </a:ln>
              <a:solidFill>
                <a:prstClr val="black"/>
              </a:solidFill>
              <a:effectLst/>
              <a:uLnTx/>
              <a:uFillTx/>
              <a:latin typeface="+mn-lt"/>
              <a:cs typeface="Segoe UI Light" panose="020B0502040204020203" pitchFamily="34" charset="0"/>
            </a:endParaRPr>
          </a:p>
          <a:p>
            <a:pPr marL="0" marR="0" lvl="0" indent="0" algn="l" defTabSz="896386" rtl="0" eaLnBrk="0" fontAlgn="base" latinLnBrk="0" hangingPunct="0">
              <a:lnSpc>
                <a:spcPct val="100000"/>
              </a:lnSpc>
              <a:spcBef>
                <a:spcPct val="0"/>
              </a:spcBef>
              <a:spcAft>
                <a:spcPct val="0"/>
              </a:spcAft>
              <a:buClrTx/>
              <a:buSzTx/>
              <a:buFontTx/>
              <a:buChar char="•"/>
              <a:tabLst/>
              <a:defRPr/>
            </a:pPr>
            <a:r>
              <a:rPr kumimoji="0" lang="en-US" sz="1765" b="0" i="0" u="none" strike="noStrike" kern="1200" cap="none" spc="0" normalizeH="0" baseline="0" noProof="0" dirty="0">
                <a:ln>
                  <a:noFill/>
                </a:ln>
                <a:solidFill>
                  <a:prstClr val="black"/>
                </a:solidFill>
                <a:effectLst/>
                <a:uLnTx/>
                <a:uFillTx/>
                <a:latin typeface="+mn-lt"/>
                <a:ea typeface="Calibri" panose="020F0502020204030204" pitchFamily="34" charset="0"/>
                <a:cs typeface="Segoe UI Light" panose="020B0502040204020203" pitchFamily="34" charset="0"/>
              </a:rPr>
              <a:t> At minimum, a computer with 2-cores and 4GB RAM running one of the following version of Windows: Windows 7, </a:t>
            </a:r>
          </a:p>
          <a:p>
            <a:pPr marL="0" marR="0" lvl="0" indent="0" algn="l" defTabSz="896386" rtl="0" eaLnBrk="0" fontAlgn="base" latinLnBrk="0" hangingPunct="0">
              <a:lnSpc>
                <a:spcPct val="100000"/>
              </a:lnSpc>
              <a:spcBef>
                <a:spcPct val="0"/>
              </a:spcBef>
              <a:spcAft>
                <a:spcPct val="0"/>
              </a:spcAft>
              <a:buClrTx/>
              <a:buSzTx/>
              <a:buFontTx/>
              <a:buNone/>
              <a:tabLst/>
              <a:defRPr/>
            </a:pPr>
            <a:r>
              <a:rPr kumimoji="0" lang="en-US" sz="1765" b="0" i="0" u="none" strike="noStrike" kern="1200" cap="none" spc="0" normalizeH="0" baseline="0" noProof="0" dirty="0">
                <a:ln>
                  <a:noFill/>
                </a:ln>
                <a:solidFill>
                  <a:prstClr val="black"/>
                </a:solidFill>
                <a:effectLst/>
                <a:uLnTx/>
                <a:uFillTx/>
                <a:latin typeface="+mn-lt"/>
                <a:ea typeface="Calibri" panose="020F0502020204030204" pitchFamily="34" charset="0"/>
                <a:cs typeface="Segoe UI Light" panose="020B0502040204020203" pitchFamily="34" charset="0"/>
              </a:rPr>
              <a:t>   Windows 8, (64-bit preferred), Windows 8.1 or Windows 10 or Windows Server 2008 R2 or Windows Server 2012/R2 </a:t>
            </a:r>
            <a:endParaRPr kumimoji="0" lang="en-US" sz="1765" b="0" i="0" u="none" strike="noStrike" kern="1200" cap="none" spc="0" normalizeH="0" baseline="0" noProof="0" dirty="0">
              <a:ln>
                <a:noFill/>
              </a:ln>
              <a:solidFill>
                <a:prstClr val="black"/>
              </a:solidFill>
              <a:effectLst/>
              <a:uLnTx/>
              <a:uFillTx/>
              <a:latin typeface="+mn-lt"/>
              <a:cs typeface="Segoe UI Light" panose="020B0502040204020203" pitchFamily="34" charset="0"/>
            </a:endParaRPr>
          </a:p>
          <a:p>
            <a:pPr marL="0" marR="0" lvl="0" indent="0" algn="l" defTabSz="896386" rtl="0" eaLnBrk="0" fontAlgn="base" latinLnBrk="0" hangingPunct="0">
              <a:lnSpc>
                <a:spcPct val="100000"/>
              </a:lnSpc>
              <a:spcBef>
                <a:spcPct val="0"/>
              </a:spcBef>
              <a:spcAft>
                <a:spcPct val="0"/>
              </a:spcAft>
              <a:buClrTx/>
              <a:buSzTx/>
              <a:buFontTx/>
              <a:buChar char="•"/>
              <a:tabLst/>
              <a:defRPr/>
            </a:pPr>
            <a:r>
              <a:rPr kumimoji="0" lang="en-US" sz="1765" b="0" i="0" u="none" strike="noStrike" kern="1200" cap="none" spc="0" normalizeH="0" baseline="0" noProof="0" dirty="0">
                <a:ln>
                  <a:noFill/>
                </a:ln>
                <a:solidFill>
                  <a:prstClr val="black"/>
                </a:solidFill>
                <a:effectLst/>
                <a:uLnTx/>
                <a:uFillTx/>
                <a:latin typeface="+mn-lt"/>
                <a:ea typeface="Times New Roman" panose="02020603050405020304" pitchFamily="18" charset="0"/>
                <a:cs typeface="Segoe UI Light" panose="020B0502040204020203" pitchFamily="34" charset="0"/>
              </a:rPr>
              <a:t> Microsoft Power BI Desktop requires Internet Explorer 9 or greater</a:t>
            </a:r>
            <a:endParaRPr kumimoji="0" lang="en-US" sz="1765" b="0" i="0" u="none" strike="noStrike" kern="1200" cap="none" spc="0" normalizeH="0" baseline="0" noProof="0" dirty="0">
              <a:ln>
                <a:noFill/>
              </a:ln>
              <a:solidFill>
                <a:prstClr val="black"/>
              </a:solidFill>
              <a:effectLst/>
              <a:uLnTx/>
              <a:uFillTx/>
              <a:latin typeface="+mn-lt"/>
              <a:cs typeface="Segoe UI Light" panose="020B0502040204020203" pitchFamily="34" charset="0"/>
            </a:endParaRPr>
          </a:p>
          <a:p>
            <a:pPr marL="0" marR="0" lvl="0" indent="0" algn="l" defTabSz="896386" rtl="0" eaLnBrk="0" fontAlgn="base" latinLnBrk="0" hangingPunct="0">
              <a:lnSpc>
                <a:spcPct val="100000"/>
              </a:lnSpc>
              <a:spcBef>
                <a:spcPct val="0"/>
              </a:spcBef>
              <a:spcAft>
                <a:spcPct val="0"/>
              </a:spcAft>
              <a:buClrTx/>
              <a:buSzTx/>
              <a:buFontTx/>
              <a:buChar char="•"/>
              <a:tabLst/>
              <a:defRPr/>
            </a:pPr>
            <a:r>
              <a:rPr kumimoji="0" lang="en-US" sz="1765" b="0" i="0" u="none" strike="noStrike" kern="1200" cap="none" spc="0" normalizeH="0" baseline="0" noProof="0" dirty="0">
                <a:ln>
                  <a:noFill/>
                </a:ln>
                <a:solidFill>
                  <a:prstClr val="black"/>
                </a:solidFill>
                <a:effectLst/>
                <a:uLnTx/>
                <a:uFillTx/>
                <a:latin typeface="+mn-lt"/>
                <a:cs typeface="Segoe UI Light" panose="020B0502040204020203" pitchFamily="34" charset="0"/>
              </a:rPr>
              <a:t> Verify if you have 32bit or 64bit operating system to decide if you need to install the 32bit or 64bit applications. </a:t>
            </a:r>
          </a:p>
          <a:p>
            <a:pPr marL="896386" marR="0" lvl="2" indent="0" algn="l" defTabSz="896386" rtl="0" eaLnBrk="0" fontAlgn="base" latinLnBrk="0" hangingPunct="0">
              <a:lnSpc>
                <a:spcPct val="100000"/>
              </a:lnSpc>
              <a:spcBef>
                <a:spcPct val="0"/>
              </a:spcBef>
              <a:spcAft>
                <a:spcPct val="0"/>
              </a:spcAft>
              <a:buClrTx/>
              <a:buSzTx/>
              <a:buFont typeface="Courier New" panose="02070309020205020404" pitchFamily="49" charset="0"/>
              <a:buChar char="o"/>
              <a:tabLst/>
              <a:defRPr/>
            </a:pPr>
            <a:r>
              <a:rPr kumimoji="0" lang="en-US" sz="1765" b="0" i="0" u="none" strike="noStrike" kern="1200" cap="none" spc="0" normalizeH="0" baseline="0" noProof="0" dirty="0">
                <a:ln>
                  <a:noFill/>
                </a:ln>
                <a:solidFill>
                  <a:prstClr val="black"/>
                </a:solidFill>
                <a:effectLst/>
                <a:uLnTx/>
                <a:uFillTx/>
                <a:latin typeface="+mn-lt"/>
                <a:cs typeface="Segoe UI Light" panose="020B0502040204020203" pitchFamily="34" charset="0"/>
              </a:rPr>
              <a:t> Search for computer on your PC, right click properties for your computer</a:t>
            </a:r>
          </a:p>
          <a:p>
            <a:pPr marL="896386" marR="0" lvl="2" indent="0" algn="l" defTabSz="896386" rtl="0" eaLnBrk="0" fontAlgn="base" latinLnBrk="0" hangingPunct="0">
              <a:lnSpc>
                <a:spcPct val="100000"/>
              </a:lnSpc>
              <a:spcBef>
                <a:spcPct val="0"/>
              </a:spcBef>
              <a:spcAft>
                <a:spcPct val="0"/>
              </a:spcAft>
              <a:buClrTx/>
              <a:buSzTx/>
              <a:buFont typeface="Courier New" panose="02070309020205020404" pitchFamily="49" charset="0"/>
              <a:buChar char="o"/>
              <a:tabLst/>
              <a:defRPr/>
            </a:pPr>
            <a:r>
              <a:rPr kumimoji="0" lang="en-US" sz="1765" b="0" i="0" u="none" strike="noStrike" kern="1200" cap="none" spc="0" normalizeH="0" baseline="0" noProof="0" dirty="0">
                <a:ln>
                  <a:noFill/>
                </a:ln>
                <a:solidFill>
                  <a:prstClr val="black"/>
                </a:solidFill>
                <a:effectLst/>
                <a:uLnTx/>
                <a:uFillTx/>
                <a:latin typeface="+mn-lt"/>
                <a:cs typeface="Segoe UI Light" panose="020B0502040204020203" pitchFamily="34" charset="0"/>
              </a:rPr>
              <a:t> You will be able to identify if your operating system is 64 or 32 bit  based on “system type” as shown below</a:t>
            </a:r>
          </a:p>
          <a:p>
            <a:pPr marL="896386" marR="0" lvl="2" indent="0" algn="l" defTabSz="896386" rtl="0" eaLnBrk="0" fontAlgn="base" latinLnBrk="0" hangingPunct="0">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mn-lt"/>
              <a:cs typeface="Segoe UI Light" panose="020B0502040204020203" pitchFamily="34" charset="0"/>
            </a:endParaRPr>
          </a:p>
          <a:p>
            <a:pPr marR="0" lvl="0" algn="l" defTabSz="896386" rtl="0" eaLnBrk="0" fontAlgn="base" latinLnBrk="0" hangingPunct="0">
              <a:lnSpc>
                <a:spcPct val="100000"/>
              </a:lnSpc>
              <a:spcBef>
                <a:spcPct val="0"/>
              </a:spcBef>
              <a:spcAft>
                <a:spcPct val="0"/>
              </a:spcAft>
              <a:buClrTx/>
              <a:buSzTx/>
              <a:tabLst/>
              <a:defRPr/>
            </a:pPr>
            <a:r>
              <a:rPr kumimoji="0" lang="en-US" sz="1765" b="1" i="0" u="none" strike="noStrike" kern="1200" cap="none" spc="0" normalizeH="0" baseline="0" noProof="0" dirty="0">
                <a:ln>
                  <a:noFill/>
                </a:ln>
                <a:solidFill>
                  <a:prstClr val="black"/>
                </a:solidFill>
                <a:effectLst/>
                <a:uLnTx/>
                <a:uFillTx/>
                <a:latin typeface="+mn-lt"/>
                <a:cs typeface="Segoe UI Light" panose="020B0502040204020203" pitchFamily="34" charset="0"/>
              </a:rPr>
              <a:t>Download and install Power BI Desktop: </a:t>
            </a:r>
            <a:r>
              <a:rPr kumimoji="0" lang="en-US" sz="1765" b="0" i="0" u="none" strike="noStrike" kern="1200" cap="none" spc="0" normalizeH="0" baseline="0" noProof="0" dirty="0">
                <a:ln>
                  <a:noFill/>
                </a:ln>
                <a:solidFill>
                  <a:prstClr val="black"/>
                </a:solidFill>
                <a:effectLst/>
                <a:uLnTx/>
                <a:uFillTx/>
                <a:latin typeface="+mn-lt"/>
                <a:cs typeface="Segoe UI Light" panose="020B0502040204020203" pitchFamily="34" charset="0"/>
              </a:rPr>
              <a:t>Download and install Microsoft Power BI Desktop from </a:t>
            </a:r>
            <a:r>
              <a:rPr kumimoji="0" lang="en-US" sz="1765" b="0" i="0" u="none" strike="noStrike" kern="1200" cap="none" spc="0" normalizeH="0" baseline="0" noProof="0" dirty="0">
                <a:ln>
                  <a:noFill/>
                </a:ln>
                <a:solidFill>
                  <a:prstClr val="black"/>
                </a:solidFill>
                <a:effectLst/>
                <a:uLnTx/>
                <a:uFillTx/>
                <a:latin typeface="+mn-lt"/>
                <a:cs typeface="Segoe UI Light" panose="020B0502040204020203" pitchFamily="34" charset="0"/>
                <a:hlinkClick r:id="rId3"/>
              </a:rPr>
              <a:t>http://www.microsoft.com/en-us/download/details.aspx?id=45331</a:t>
            </a:r>
            <a:r>
              <a:rPr kumimoji="0" lang="en-US" sz="1765" b="0" i="0" u="sng" strike="noStrike" kern="1200" cap="none" spc="0" normalizeH="0" baseline="0" noProof="0" dirty="0">
                <a:ln>
                  <a:noFill/>
                </a:ln>
                <a:solidFill>
                  <a:srgbClr val="0000FF"/>
                </a:solidFill>
                <a:effectLst/>
                <a:uLnTx/>
                <a:uFillTx/>
                <a:latin typeface="+mn-lt"/>
                <a:cs typeface="Segoe UI Light" panose="020B0502040204020203" pitchFamily="34" charset="0"/>
              </a:rPr>
              <a:t>.</a:t>
            </a:r>
            <a:r>
              <a:rPr kumimoji="0" lang="en-US" sz="1765" b="0" i="0" u="none" strike="noStrike" kern="1200" cap="none" spc="0" normalizeH="0" baseline="0" noProof="0" dirty="0">
                <a:ln>
                  <a:noFill/>
                </a:ln>
                <a:solidFill>
                  <a:prstClr val="black"/>
                </a:solidFill>
                <a:effectLst/>
                <a:uLnTx/>
                <a:uFillTx/>
                <a:latin typeface="+mn-lt"/>
                <a:cs typeface="Segoe UI Light" panose="020B0502040204020203" pitchFamily="34" charset="0"/>
              </a:rPr>
              <a:t> Optionally, you can also install the Power BI Desktop tool from the </a:t>
            </a:r>
            <a:r>
              <a:rPr kumimoji="0" lang="en-US" sz="1765" b="1" i="0" u="none" strike="noStrike" kern="1200" cap="none" spc="0" normalizeH="0" baseline="0" noProof="0" dirty="0">
                <a:ln>
                  <a:noFill/>
                </a:ln>
                <a:solidFill>
                  <a:prstClr val="black"/>
                </a:solidFill>
                <a:effectLst/>
                <a:uLnTx/>
                <a:uFillTx/>
                <a:latin typeface="+mn-lt"/>
                <a:cs typeface="Segoe UI Light" panose="020B0502040204020203" pitchFamily="34" charset="0"/>
              </a:rPr>
              <a:t>Power BI Desktop Install</a:t>
            </a:r>
            <a:r>
              <a:rPr kumimoji="0" lang="en-US" sz="1765" b="0" i="0" u="none" strike="noStrike" kern="1200" cap="none" spc="0" normalizeH="0" baseline="0" noProof="0" dirty="0">
                <a:ln>
                  <a:noFill/>
                </a:ln>
                <a:solidFill>
                  <a:prstClr val="black"/>
                </a:solidFill>
                <a:effectLst/>
                <a:uLnTx/>
                <a:uFillTx/>
                <a:latin typeface="+mn-lt"/>
                <a:cs typeface="Segoe UI Light" panose="020B0502040204020203" pitchFamily="34" charset="0"/>
              </a:rPr>
              <a:t> folder on the flash drive that will be provided on the day of the session. Please choose appropriate 64-bit or 32-bit version depending on your platform. Microsoft Power BI Desktop is available for 32-bit (x86) and 64-bit (x64) platforms</a:t>
            </a:r>
          </a:p>
          <a:p>
            <a:pPr marL="164960" marR="0" lvl="0" indent="-164960" algn="l" defTabSz="896386" rtl="0" eaLnBrk="0" fontAlgn="base" latinLnBrk="0" hangingPunct="0">
              <a:lnSpc>
                <a:spcPct val="100000"/>
              </a:lnSpc>
              <a:spcBef>
                <a:spcPct val="0"/>
              </a:spcBef>
              <a:spcAft>
                <a:spcPct val="0"/>
              </a:spcAft>
              <a:buClrTx/>
              <a:buSzTx/>
              <a:buFontTx/>
              <a:buChar char="•"/>
              <a:tabLst/>
              <a:defRPr/>
            </a:pPr>
            <a:endParaRPr kumimoji="0" lang="en-US" sz="1770" b="0" i="0" u="none" strike="noStrike" kern="1200" cap="none" spc="0" normalizeH="0" baseline="0" noProof="0" dirty="0">
              <a:ln>
                <a:noFill/>
              </a:ln>
              <a:solidFill>
                <a:prstClr val="black"/>
              </a:solidFill>
              <a:effectLst/>
              <a:uLnTx/>
              <a:uFillTx/>
              <a:latin typeface="+mn-lt"/>
              <a:cs typeface="Segoe UI Light" panose="020B0502040204020203" pitchFamily="34" charset="0"/>
            </a:endParaRPr>
          </a:p>
          <a:p>
            <a:pPr defTabSz="896386"/>
            <a:r>
              <a:rPr lang="en-US" sz="1770" b="1" dirty="0">
                <a:latin typeface="+mn-lt"/>
                <a:ea typeface="Calibri" panose="020F0502020204030204" pitchFamily="34" charset="0"/>
                <a:cs typeface="Segoe UI" panose="020B0502040204020203" pitchFamily="34" charset="0"/>
              </a:rPr>
              <a:t>Download Class Files:</a:t>
            </a:r>
            <a:r>
              <a:rPr lang="en-US" sz="1770" dirty="0">
                <a:latin typeface="+mn-lt"/>
                <a:ea typeface="Calibri" panose="020F0502020204030204" pitchFamily="34" charset="0"/>
                <a:cs typeface="Segoe UI" panose="020B0502040204020203" pitchFamily="34" charset="0"/>
              </a:rPr>
              <a:t> </a:t>
            </a:r>
          </a:p>
          <a:p>
            <a:pPr marL="457200" lvl="0" indent="-457200" defTabSz="896386">
              <a:buFontTx/>
              <a:buChar char="•"/>
              <a:defRPr/>
            </a:pPr>
            <a:r>
              <a:rPr lang="en-US" kern="0" dirty="0">
                <a:latin typeface="+mn-lt"/>
                <a:ea typeface="Calibri" panose="020F0502020204030204" pitchFamily="34" charset="0"/>
                <a:cs typeface="Segoe UI Light" panose="020B0502040204020203" pitchFamily="34" charset="0"/>
              </a:rPr>
              <a:t>Copy Files from your USB to </a:t>
            </a:r>
            <a:r>
              <a:rPr lang="en-US" b="1" kern="0" dirty="0">
                <a:latin typeface="+mn-lt"/>
                <a:ea typeface="Calibri" panose="020F0502020204030204" pitchFamily="34" charset="0"/>
                <a:cs typeface="Segoe UI Light" panose="020B0502040204020203" pitchFamily="34" charset="0"/>
              </a:rPr>
              <a:t>C:\Power </a:t>
            </a:r>
            <a:r>
              <a:rPr lang="en-US" b="1" kern="0" dirty="0" err="1">
                <a:latin typeface="+mn-lt"/>
                <a:ea typeface="Calibri" panose="020F0502020204030204" pitchFamily="34" charset="0"/>
                <a:cs typeface="Segoe UI Light" panose="020B0502040204020203" pitchFamily="34" charset="0"/>
              </a:rPr>
              <a:t>BI_Adv_Model</a:t>
            </a:r>
            <a:r>
              <a:rPr lang="en-US" b="1" kern="0" dirty="0">
                <a:latin typeface="+mn-lt"/>
                <a:ea typeface="Calibri" panose="020F0502020204030204" pitchFamily="34" charset="0"/>
                <a:cs typeface="Segoe UI Light" panose="020B0502040204020203" pitchFamily="34" charset="0"/>
              </a:rPr>
              <a:t>\  </a:t>
            </a:r>
            <a:r>
              <a:rPr lang="en-US" sz="1600" kern="0" dirty="0">
                <a:latin typeface="+mn-lt"/>
                <a:ea typeface="Calibri" panose="020F0502020204030204" pitchFamily="34" charset="0"/>
                <a:cs typeface="Segoe UI Light" panose="020B0502040204020203" pitchFamily="34" charset="0"/>
              </a:rPr>
              <a:t> </a:t>
            </a:r>
            <a:r>
              <a:rPr lang="en-US" dirty="0">
                <a:solidFill>
                  <a:prstClr val="black"/>
                </a:solidFill>
                <a:latin typeface="+mn-lt"/>
                <a:cs typeface="Segoe UI Light" panose="020B0502040204020203" pitchFamily="34" charset="0"/>
              </a:rPr>
              <a:t>(Please return the USBs)</a:t>
            </a:r>
          </a:p>
          <a:p>
            <a:endParaRPr lang="en-US" b="1" dirty="0"/>
          </a:p>
          <a:p>
            <a:r>
              <a:rPr lang="en-US" b="1" dirty="0"/>
              <a:t>NOTE:</a:t>
            </a:r>
            <a:r>
              <a:rPr lang="en-US" dirty="0"/>
              <a:t>  This lab is using real anonymized data and is provided by </a:t>
            </a:r>
            <a:r>
              <a:rPr lang="en-US" dirty="0" err="1"/>
              <a:t>ObviEnce</a:t>
            </a:r>
            <a:r>
              <a:rPr lang="en-US" dirty="0"/>
              <a:t> LLC. Visit their site to learn about their services: </a:t>
            </a:r>
            <a:r>
              <a:rPr lang="en-US" u="sng" dirty="0">
                <a:hlinkClick r:id="rId4"/>
              </a:rPr>
              <a:t>www.obvience.com </a:t>
            </a:r>
            <a:r>
              <a:rPr lang="en-US" dirty="0">
                <a:hlinkClick r:id="rId4"/>
              </a:rPr>
              <a:t>.</a:t>
            </a:r>
            <a:r>
              <a:rPr lang="en-US" dirty="0"/>
              <a:t>   </a:t>
            </a:r>
          </a:p>
          <a:p>
            <a:r>
              <a:rPr lang="en-US" dirty="0"/>
              <a:t>This data is property of </a:t>
            </a:r>
            <a:r>
              <a:rPr lang="en-US" dirty="0" err="1"/>
              <a:t>ObviEnce</a:t>
            </a:r>
            <a:r>
              <a:rPr lang="en-US" dirty="0"/>
              <a:t> LLC and has been shared for the purpose of demonstrating PowerBI functionality with industry sample data.   Any uses of this data must include this attribution to </a:t>
            </a:r>
            <a:r>
              <a:rPr lang="en-US" dirty="0" err="1"/>
              <a:t>ObviEnce</a:t>
            </a:r>
            <a:r>
              <a:rPr lang="en-US" dirty="0"/>
              <a:t> LLC. </a:t>
            </a:r>
            <a:endParaRPr lang="en-US" kern="0" dirty="0">
              <a:ea typeface="Calibri" panose="020F0502020204030204" pitchFamily="34" charset="0"/>
              <a:cs typeface="Segoe UI" panose="020B0502040204020203" pitchFamily="34" charset="0"/>
            </a:endParaRPr>
          </a:p>
        </p:txBody>
      </p:sp>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85404" y="144034"/>
            <a:ext cx="1310624" cy="406167"/>
          </a:xfrm>
          <a:prstGeom prst="rect">
            <a:avLst/>
          </a:prstGeom>
        </p:spPr>
      </p:pic>
    </p:spTree>
    <p:extLst>
      <p:ext uri="{BB962C8B-B14F-4D97-AF65-F5344CB8AC3E}">
        <p14:creationId xmlns:p14="http://schemas.microsoft.com/office/powerpoint/2010/main" val="1885942784"/>
      </p:ext>
    </p:extLst>
  </p:cSld>
  <p:clrMapOvr>
    <a:masterClrMapping/>
  </p:clrMapOvr>
  <p:transition spd="med">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561EE6-0280-45BE-B84C-5F881FF85CCD}"/>
              </a:ext>
            </a:extLst>
          </p:cNvPr>
          <p:cNvSpPr>
            <a:spLocks noGrp="1"/>
          </p:cNvSpPr>
          <p:nvPr>
            <p:ph type="title"/>
          </p:nvPr>
        </p:nvSpPr>
        <p:spPr/>
        <p:txBody>
          <a:bodyPr>
            <a:normAutofit fontScale="90000"/>
          </a:bodyPr>
          <a:lstStyle/>
          <a:p>
            <a:r>
              <a:rPr lang="en-US" dirty="0"/>
              <a:t>Module 05a – The Basics – Commons Measures</a:t>
            </a:r>
          </a:p>
        </p:txBody>
      </p:sp>
      <p:pic>
        <p:nvPicPr>
          <p:cNvPr id="4" name="Picture 3">
            <a:extLst>
              <a:ext uri="{FF2B5EF4-FFF2-40B4-BE49-F238E27FC236}">
                <a16:creationId xmlns:a16="http://schemas.microsoft.com/office/drawing/2014/main" id="{B4478F39-835D-4973-AC1F-DC3780910952}"/>
              </a:ext>
            </a:extLst>
          </p:cNvPr>
          <p:cNvPicPr>
            <a:picLocks noChangeAspect="1"/>
          </p:cNvPicPr>
          <p:nvPr/>
        </p:nvPicPr>
        <p:blipFill>
          <a:blip r:embed="rId3"/>
          <a:stretch>
            <a:fillRect/>
          </a:stretch>
        </p:blipFill>
        <p:spPr>
          <a:xfrm>
            <a:off x="670700" y="1255968"/>
            <a:ext cx="10850599" cy="5593296"/>
          </a:xfrm>
          <a:prstGeom prst="rect">
            <a:avLst/>
          </a:prstGeom>
        </p:spPr>
      </p:pic>
    </p:spTree>
    <p:extLst>
      <p:ext uri="{BB962C8B-B14F-4D97-AF65-F5344CB8AC3E}">
        <p14:creationId xmlns:p14="http://schemas.microsoft.com/office/powerpoint/2010/main" val="465194034"/>
      </p:ext>
    </p:extLst>
  </p:cSld>
  <p:clrMapOvr>
    <a:masterClrMapping/>
  </p:clrMapOvr>
  <p:transition spd="med">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561EE6-0280-45BE-B84C-5F881FF85CCD}"/>
              </a:ext>
            </a:extLst>
          </p:cNvPr>
          <p:cNvSpPr>
            <a:spLocks noGrp="1"/>
          </p:cNvSpPr>
          <p:nvPr>
            <p:ph type="title"/>
          </p:nvPr>
        </p:nvSpPr>
        <p:spPr/>
        <p:txBody>
          <a:bodyPr>
            <a:normAutofit fontScale="90000"/>
          </a:bodyPr>
          <a:lstStyle/>
          <a:p>
            <a:r>
              <a:rPr lang="en-US" dirty="0"/>
              <a:t>Module 05a – The Basics – Commons Measures</a:t>
            </a:r>
          </a:p>
        </p:txBody>
      </p:sp>
      <p:pic>
        <p:nvPicPr>
          <p:cNvPr id="3" name="Picture 2">
            <a:extLst>
              <a:ext uri="{FF2B5EF4-FFF2-40B4-BE49-F238E27FC236}">
                <a16:creationId xmlns:a16="http://schemas.microsoft.com/office/drawing/2014/main" id="{184EE34C-5D7F-402C-B619-34DDC5845F97}"/>
              </a:ext>
            </a:extLst>
          </p:cNvPr>
          <p:cNvPicPr>
            <a:picLocks noChangeAspect="1"/>
          </p:cNvPicPr>
          <p:nvPr/>
        </p:nvPicPr>
        <p:blipFill>
          <a:blip r:embed="rId3"/>
          <a:stretch>
            <a:fillRect/>
          </a:stretch>
        </p:blipFill>
        <p:spPr>
          <a:xfrm>
            <a:off x="2265848" y="709086"/>
            <a:ext cx="7910539" cy="6187558"/>
          </a:xfrm>
          <a:prstGeom prst="rect">
            <a:avLst/>
          </a:prstGeom>
        </p:spPr>
      </p:pic>
    </p:spTree>
    <p:extLst>
      <p:ext uri="{BB962C8B-B14F-4D97-AF65-F5344CB8AC3E}">
        <p14:creationId xmlns:p14="http://schemas.microsoft.com/office/powerpoint/2010/main" val="60442848"/>
      </p:ext>
    </p:extLst>
  </p:cSld>
  <p:clrMapOvr>
    <a:masterClrMapping/>
  </p:clrMapOvr>
  <p:transition spd="med">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561EE6-0280-45BE-B84C-5F881FF85CCD}"/>
              </a:ext>
            </a:extLst>
          </p:cNvPr>
          <p:cNvSpPr>
            <a:spLocks noGrp="1"/>
          </p:cNvSpPr>
          <p:nvPr>
            <p:ph type="title"/>
          </p:nvPr>
        </p:nvSpPr>
        <p:spPr/>
        <p:txBody>
          <a:bodyPr>
            <a:normAutofit fontScale="90000"/>
          </a:bodyPr>
          <a:lstStyle/>
          <a:p>
            <a:r>
              <a:rPr lang="en-US" dirty="0"/>
              <a:t>Module 05a – The Basics – Commons Measures</a:t>
            </a:r>
          </a:p>
        </p:txBody>
      </p:sp>
      <p:pic>
        <p:nvPicPr>
          <p:cNvPr id="4" name="Picture 3">
            <a:extLst>
              <a:ext uri="{FF2B5EF4-FFF2-40B4-BE49-F238E27FC236}">
                <a16:creationId xmlns:a16="http://schemas.microsoft.com/office/drawing/2014/main" id="{029386A8-A97E-447A-A9FD-28E26228095F}"/>
              </a:ext>
            </a:extLst>
          </p:cNvPr>
          <p:cNvPicPr>
            <a:picLocks noChangeAspect="1"/>
          </p:cNvPicPr>
          <p:nvPr/>
        </p:nvPicPr>
        <p:blipFill>
          <a:blip r:embed="rId3"/>
          <a:stretch>
            <a:fillRect/>
          </a:stretch>
        </p:blipFill>
        <p:spPr>
          <a:xfrm>
            <a:off x="2168013" y="803924"/>
            <a:ext cx="8075606" cy="6462339"/>
          </a:xfrm>
          <a:prstGeom prst="rect">
            <a:avLst/>
          </a:prstGeom>
        </p:spPr>
      </p:pic>
    </p:spTree>
    <p:extLst>
      <p:ext uri="{BB962C8B-B14F-4D97-AF65-F5344CB8AC3E}">
        <p14:creationId xmlns:p14="http://schemas.microsoft.com/office/powerpoint/2010/main" val="351695393"/>
      </p:ext>
    </p:extLst>
  </p:cSld>
  <p:clrMapOvr>
    <a:masterClrMapping/>
  </p:clrMapOvr>
  <p:transition spd="med">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561EE6-0280-45BE-B84C-5F881FF85CCD}"/>
              </a:ext>
            </a:extLst>
          </p:cNvPr>
          <p:cNvSpPr>
            <a:spLocks noGrp="1"/>
          </p:cNvSpPr>
          <p:nvPr>
            <p:ph type="title"/>
          </p:nvPr>
        </p:nvSpPr>
        <p:spPr/>
        <p:txBody>
          <a:bodyPr>
            <a:normAutofit fontScale="90000"/>
          </a:bodyPr>
          <a:lstStyle/>
          <a:p>
            <a:r>
              <a:rPr lang="en-US" dirty="0"/>
              <a:t>Module 05a – The Basics – Commons Measures</a:t>
            </a:r>
          </a:p>
        </p:txBody>
      </p:sp>
      <p:pic>
        <p:nvPicPr>
          <p:cNvPr id="3" name="Picture 2">
            <a:extLst>
              <a:ext uri="{FF2B5EF4-FFF2-40B4-BE49-F238E27FC236}">
                <a16:creationId xmlns:a16="http://schemas.microsoft.com/office/drawing/2014/main" id="{B3C461F1-A4A6-495A-B5A9-9EE6CF633645}"/>
              </a:ext>
            </a:extLst>
          </p:cNvPr>
          <p:cNvPicPr>
            <a:picLocks noChangeAspect="1"/>
          </p:cNvPicPr>
          <p:nvPr/>
        </p:nvPicPr>
        <p:blipFill>
          <a:blip r:embed="rId3"/>
          <a:stretch>
            <a:fillRect/>
          </a:stretch>
        </p:blipFill>
        <p:spPr>
          <a:xfrm>
            <a:off x="1857576" y="748244"/>
            <a:ext cx="9064040" cy="6109756"/>
          </a:xfrm>
          <a:prstGeom prst="rect">
            <a:avLst/>
          </a:prstGeom>
        </p:spPr>
      </p:pic>
    </p:spTree>
    <p:extLst>
      <p:ext uri="{BB962C8B-B14F-4D97-AF65-F5344CB8AC3E}">
        <p14:creationId xmlns:p14="http://schemas.microsoft.com/office/powerpoint/2010/main" val="927398344"/>
      </p:ext>
    </p:extLst>
  </p:cSld>
  <p:clrMapOvr>
    <a:masterClrMapping/>
  </p:clrMapOvr>
  <p:transition spd="med">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561EE6-0280-45BE-B84C-5F881FF85CCD}"/>
              </a:ext>
            </a:extLst>
          </p:cNvPr>
          <p:cNvSpPr>
            <a:spLocks noGrp="1"/>
          </p:cNvSpPr>
          <p:nvPr>
            <p:ph type="title"/>
          </p:nvPr>
        </p:nvSpPr>
        <p:spPr/>
        <p:txBody>
          <a:bodyPr>
            <a:normAutofit fontScale="90000"/>
          </a:bodyPr>
          <a:lstStyle/>
          <a:p>
            <a:r>
              <a:rPr lang="en-US" dirty="0"/>
              <a:t>Module 05a – The Basics – Commons Columns</a:t>
            </a:r>
          </a:p>
        </p:txBody>
      </p:sp>
      <p:sp>
        <p:nvSpPr>
          <p:cNvPr id="3" name="Text Placeholder 2">
            <a:extLst>
              <a:ext uri="{FF2B5EF4-FFF2-40B4-BE49-F238E27FC236}">
                <a16:creationId xmlns:a16="http://schemas.microsoft.com/office/drawing/2014/main" id="{336D69F6-852B-48BF-ADB8-48292535C04A}"/>
              </a:ext>
            </a:extLst>
          </p:cNvPr>
          <p:cNvSpPr>
            <a:spLocks noGrp="1"/>
          </p:cNvSpPr>
          <p:nvPr>
            <p:ph type="body" sz="quarter" idx="13"/>
          </p:nvPr>
        </p:nvSpPr>
        <p:spPr>
          <a:xfrm>
            <a:off x="104775" y="1028699"/>
            <a:ext cx="10180638" cy="5121377"/>
          </a:xfrm>
        </p:spPr>
        <p:txBody>
          <a:bodyPr>
            <a:normAutofit lnSpcReduction="10000"/>
          </a:bodyPr>
          <a:lstStyle/>
          <a:p>
            <a:r>
              <a:rPr lang="en-US" dirty="0"/>
              <a:t>IF</a:t>
            </a:r>
          </a:p>
          <a:p>
            <a:pPr lvl="1"/>
            <a:r>
              <a:rPr lang="en-US" dirty="0"/>
              <a:t>Checks if a condition is met (just like Excel)</a:t>
            </a:r>
          </a:p>
          <a:p>
            <a:pPr lvl="1"/>
            <a:endParaRPr lang="en-US" dirty="0"/>
          </a:p>
          <a:p>
            <a:r>
              <a:rPr lang="en-US" dirty="0"/>
              <a:t>RELATED</a:t>
            </a:r>
          </a:p>
          <a:p>
            <a:pPr lvl="1"/>
            <a:r>
              <a:rPr lang="en-US" dirty="0"/>
              <a:t>Returns a related value from another table</a:t>
            </a:r>
          </a:p>
          <a:p>
            <a:pPr lvl="1"/>
            <a:endParaRPr lang="en-US" dirty="0"/>
          </a:p>
          <a:p>
            <a:r>
              <a:rPr lang="en-US" dirty="0"/>
              <a:t>LOOKUPVALUE</a:t>
            </a:r>
          </a:p>
          <a:p>
            <a:pPr lvl="1"/>
            <a:r>
              <a:rPr lang="en-US" dirty="0"/>
              <a:t>Retrieves a value from a table (not related) </a:t>
            </a:r>
          </a:p>
          <a:p>
            <a:pPr lvl="1"/>
            <a:r>
              <a:rPr lang="en-US" dirty="0"/>
              <a:t>Like VLOOKUP or INDEX MATCH</a:t>
            </a:r>
          </a:p>
          <a:p>
            <a:pPr lvl="1"/>
            <a:endParaRPr lang="en-US" dirty="0"/>
          </a:p>
          <a:p>
            <a:r>
              <a:rPr lang="en-US" dirty="0"/>
              <a:t>ISBLANK</a:t>
            </a:r>
          </a:p>
          <a:p>
            <a:pPr lvl="1"/>
            <a:r>
              <a:rPr lang="en-US" dirty="0"/>
              <a:t>Checks if a value is blank (TRUE or FALSE)</a:t>
            </a:r>
          </a:p>
          <a:p>
            <a:pPr lvl="1"/>
            <a:endParaRPr lang="en-US" dirty="0"/>
          </a:p>
          <a:p>
            <a:pPr lvl="1"/>
            <a:endParaRPr lang="en-US" dirty="0"/>
          </a:p>
        </p:txBody>
      </p:sp>
    </p:spTree>
    <p:extLst>
      <p:ext uri="{BB962C8B-B14F-4D97-AF65-F5344CB8AC3E}">
        <p14:creationId xmlns:p14="http://schemas.microsoft.com/office/powerpoint/2010/main" val="1813786051"/>
      </p:ext>
    </p:extLst>
  </p:cSld>
  <p:clrMapOvr>
    <a:masterClrMapping/>
  </p:clrMapOvr>
  <p:transition spd="med">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561EE6-0280-45BE-B84C-5F881FF85CCD}"/>
              </a:ext>
            </a:extLst>
          </p:cNvPr>
          <p:cNvSpPr>
            <a:spLocks noGrp="1"/>
          </p:cNvSpPr>
          <p:nvPr>
            <p:ph type="title"/>
          </p:nvPr>
        </p:nvSpPr>
        <p:spPr/>
        <p:txBody>
          <a:bodyPr>
            <a:normAutofit fontScale="90000"/>
          </a:bodyPr>
          <a:lstStyle/>
          <a:p>
            <a:r>
              <a:rPr lang="en-US" dirty="0"/>
              <a:t>Module 05a – The Basics – Commons Columns</a:t>
            </a:r>
          </a:p>
        </p:txBody>
      </p:sp>
      <p:pic>
        <p:nvPicPr>
          <p:cNvPr id="4" name="Picture 3">
            <a:extLst>
              <a:ext uri="{FF2B5EF4-FFF2-40B4-BE49-F238E27FC236}">
                <a16:creationId xmlns:a16="http://schemas.microsoft.com/office/drawing/2014/main" id="{8187B8D9-F15B-40BF-A2AE-3FE4A02C442D}"/>
              </a:ext>
            </a:extLst>
          </p:cNvPr>
          <p:cNvPicPr>
            <a:picLocks noChangeAspect="1"/>
          </p:cNvPicPr>
          <p:nvPr/>
        </p:nvPicPr>
        <p:blipFill>
          <a:blip r:embed="rId3"/>
          <a:stretch>
            <a:fillRect/>
          </a:stretch>
        </p:blipFill>
        <p:spPr>
          <a:xfrm>
            <a:off x="2005524" y="628168"/>
            <a:ext cx="8180952" cy="6533333"/>
          </a:xfrm>
          <a:prstGeom prst="rect">
            <a:avLst/>
          </a:prstGeom>
        </p:spPr>
      </p:pic>
    </p:spTree>
    <p:extLst>
      <p:ext uri="{BB962C8B-B14F-4D97-AF65-F5344CB8AC3E}">
        <p14:creationId xmlns:p14="http://schemas.microsoft.com/office/powerpoint/2010/main" val="805894807"/>
      </p:ext>
    </p:extLst>
  </p:cSld>
  <p:clrMapOvr>
    <a:masterClrMapping/>
  </p:clrMapOvr>
  <p:transition spd="med">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561EE6-0280-45BE-B84C-5F881FF85CCD}"/>
              </a:ext>
            </a:extLst>
          </p:cNvPr>
          <p:cNvSpPr>
            <a:spLocks noGrp="1"/>
          </p:cNvSpPr>
          <p:nvPr>
            <p:ph type="title"/>
          </p:nvPr>
        </p:nvSpPr>
        <p:spPr/>
        <p:txBody>
          <a:bodyPr>
            <a:normAutofit fontScale="90000"/>
          </a:bodyPr>
          <a:lstStyle/>
          <a:p>
            <a:r>
              <a:rPr lang="en-US" dirty="0"/>
              <a:t>Module 05a – The Basics – Commons Columns</a:t>
            </a:r>
          </a:p>
        </p:txBody>
      </p:sp>
      <p:pic>
        <p:nvPicPr>
          <p:cNvPr id="3" name="Picture 2">
            <a:extLst>
              <a:ext uri="{FF2B5EF4-FFF2-40B4-BE49-F238E27FC236}">
                <a16:creationId xmlns:a16="http://schemas.microsoft.com/office/drawing/2014/main" id="{C4B19020-B9CE-4D4B-8C7C-7EBE7EA7FDE1}"/>
              </a:ext>
            </a:extLst>
          </p:cNvPr>
          <p:cNvPicPr>
            <a:picLocks noChangeAspect="1"/>
          </p:cNvPicPr>
          <p:nvPr/>
        </p:nvPicPr>
        <p:blipFill>
          <a:blip r:embed="rId3"/>
          <a:stretch>
            <a:fillRect/>
          </a:stretch>
        </p:blipFill>
        <p:spPr>
          <a:xfrm>
            <a:off x="1223781" y="719476"/>
            <a:ext cx="10637230" cy="6138524"/>
          </a:xfrm>
          <a:prstGeom prst="rect">
            <a:avLst/>
          </a:prstGeom>
        </p:spPr>
      </p:pic>
    </p:spTree>
    <p:extLst>
      <p:ext uri="{BB962C8B-B14F-4D97-AF65-F5344CB8AC3E}">
        <p14:creationId xmlns:p14="http://schemas.microsoft.com/office/powerpoint/2010/main" val="2053451276"/>
      </p:ext>
    </p:extLst>
  </p:cSld>
  <p:clrMapOvr>
    <a:masterClrMapping/>
  </p:clrMapOvr>
  <p:transition spd="med">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561EE6-0280-45BE-B84C-5F881FF85CCD}"/>
              </a:ext>
            </a:extLst>
          </p:cNvPr>
          <p:cNvSpPr>
            <a:spLocks noGrp="1"/>
          </p:cNvSpPr>
          <p:nvPr>
            <p:ph type="title"/>
          </p:nvPr>
        </p:nvSpPr>
        <p:spPr/>
        <p:txBody>
          <a:bodyPr>
            <a:normAutofit fontScale="90000"/>
          </a:bodyPr>
          <a:lstStyle/>
          <a:p>
            <a:r>
              <a:rPr lang="en-US" dirty="0"/>
              <a:t>Module 05a – The Basics – Commons Columns</a:t>
            </a:r>
          </a:p>
        </p:txBody>
      </p:sp>
      <p:pic>
        <p:nvPicPr>
          <p:cNvPr id="4" name="Picture 3">
            <a:extLst>
              <a:ext uri="{FF2B5EF4-FFF2-40B4-BE49-F238E27FC236}">
                <a16:creationId xmlns:a16="http://schemas.microsoft.com/office/drawing/2014/main" id="{152450D6-FEEB-40AD-84A1-2D63692CA9FB}"/>
              </a:ext>
            </a:extLst>
          </p:cNvPr>
          <p:cNvPicPr>
            <a:picLocks noChangeAspect="1"/>
          </p:cNvPicPr>
          <p:nvPr/>
        </p:nvPicPr>
        <p:blipFill>
          <a:blip r:embed="rId3"/>
          <a:stretch>
            <a:fillRect/>
          </a:stretch>
        </p:blipFill>
        <p:spPr>
          <a:xfrm>
            <a:off x="1574309" y="725227"/>
            <a:ext cx="9043381" cy="6132773"/>
          </a:xfrm>
          <a:prstGeom prst="rect">
            <a:avLst/>
          </a:prstGeom>
        </p:spPr>
      </p:pic>
    </p:spTree>
    <p:extLst>
      <p:ext uri="{BB962C8B-B14F-4D97-AF65-F5344CB8AC3E}">
        <p14:creationId xmlns:p14="http://schemas.microsoft.com/office/powerpoint/2010/main" val="1983789859"/>
      </p:ext>
    </p:extLst>
  </p:cSld>
  <p:clrMapOvr>
    <a:masterClrMapping/>
  </p:clrMapOvr>
  <p:transition spd="med">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561EE6-0280-45BE-B84C-5F881FF85CCD}"/>
              </a:ext>
            </a:extLst>
          </p:cNvPr>
          <p:cNvSpPr>
            <a:spLocks noGrp="1"/>
          </p:cNvSpPr>
          <p:nvPr>
            <p:ph type="title"/>
          </p:nvPr>
        </p:nvSpPr>
        <p:spPr/>
        <p:txBody>
          <a:bodyPr>
            <a:normAutofit fontScale="90000"/>
          </a:bodyPr>
          <a:lstStyle/>
          <a:p>
            <a:r>
              <a:rPr lang="en-US" dirty="0"/>
              <a:t>Module 05a – The Basics – Commons Columns</a:t>
            </a:r>
          </a:p>
        </p:txBody>
      </p:sp>
      <p:pic>
        <p:nvPicPr>
          <p:cNvPr id="3" name="Picture 2">
            <a:extLst>
              <a:ext uri="{FF2B5EF4-FFF2-40B4-BE49-F238E27FC236}">
                <a16:creationId xmlns:a16="http://schemas.microsoft.com/office/drawing/2014/main" id="{8E859E03-99B9-4D25-99A2-981521C2589B}"/>
              </a:ext>
            </a:extLst>
          </p:cNvPr>
          <p:cNvPicPr>
            <a:picLocks noChangeAspect="1"/>
          </p:cNvPicPr>
          <p:nvPr/>
        </p:nvPicPr>
        <p:blipFill>
          <a:blip r:embed="rId3"/>
          <a:stretch>
            <a:fillRect/>
          </a:stretch>
        </p:blipFill>
        <p:spPr>
          <a:xfrm>
            <a:off x="848381" y="724238"/>
            <a:ext cx="11185012" cy="5765052"/>
          </a:xfrm>
          <a:prstGeom prst="rect">
            <a:avLst/>
          </a:prstGeom>
        </p:spPr>
      </p:pic>
    </p:spTree>
    <p:extLst>
      <p:ext uri="{BB962C8B-B14F-4D97-AF65-F5344CB8AC3E}">
        <p14:creationId xmlns:p14="http://schemas.microsoft.com/office/powerpoint/2010/main" val="4071295822"/>
      </p:ext>
    </p:extLst>
  </p:cSld>
  <p:clrMapOvr>
    <a:masterClrMapping/>
  </p:clrMapOvr>
  <p:transition spd="med">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a:extLst>
              <a:ext uri="{FF2B5EF4-FFF2-40B4-BE49-F238E27FC236}">
                <a16:creationId xmlns:a16="http://schemas.microsoft.com/office/drawing/2014/main" id="{5350D025-CE85-4792-83ED-E47815153BC0}"/>
              </a:ext>
            </a:extLst>
          </p:cNvPr>
          <p:cNvSpPr txBox="1">
            <a:spLocks/>
          </p:cNvSpPr>
          <p:nvPr/>
        </p:nvSpPr>
        <p:spPr>
          <a:xfrm>
            <a:off x="538477" y="1744960"/>
            <a:ext cx="11653523" cy="2139688"/>
          </a:xfrm>
          <a:prstGeom prst="rect">
            <a:avLst/>
          </a:prstGeom>
          <a:noFill/>
        </p:spPr>
        <p:txBody>
          <a:bodyPr vert="horz" lIns="91440" tIns="91440" rIns="91440" bIns="91440" rtlCol="0" anchor="t" anchorCtr="0">
            <a:spAutoFit/>
          </a:bodyPr>
          <a:lstStyle>
            <a:lvl1pPr algn="l" defTabSz="914400" rtl="0" eaLnBrk="1" latinLnBrk="0" hangingPunct="1">
              <a:lnSpc>
                <a:spcPct val="90000"/>
              </a:lnSpc>
              <a:spcBef>
                <a:spcPct val="0"/>
              </a:spcBef>
              <a:buNone/>
              <a:defRPr sz="7058" kern="1200" spc="-98" baseline="0">
                <a:gradFill>
                  <a:gsLst>
                    <a:gs pos="100000">
                      <a:schemeClr val="tx1"/>
                    </a:gs>
                    <a:gs pos="0">
                      <a:schemeClr val="tx1"/>
                    </a:gs>
                  </a:gsLst>
                  <a:lin ang="5400000" scaled="0"/>
                </a:gradFill>
                <a:latin typeface="Segoe Pro Display Light" panose="020B0302040504020203" pitchFamily="34" charset="0"/>
                <a:ea typeface="+mj-ea"/>
                <a:cs typeface="+mj-cs"/>
              </a:defRPr>
            </a:lvl1pPr>
          </a:lstStyle>
          <a:p>
            <a:r>
              <a:rPr lang="en-US" b="1" dirty="0">
                <a:solidFill>
                  <a:schemeClr val="bg1"/>
                </a:solidFill>
                <a:latin typeface="Segoe Pro Display" panose="020B0502040504020203" pitchFamily="34" charset="0"/>
              </a:rPr>
              <a:t>Module 05a:</a:t>
            </a:r>
            <a:br>
              <a:rPr lang="en-US" b="1" dirty="0">
                <a:solidFill>
                  <a:schemeClr val="bg1"/>
                </a:solidFill>
                <a:latin typeface="Segoe Pro Display" panose="020B0502040504020203" pitchFamily="34" charset="0"/>
              </a:rPr>
            </a:br>
            <a:r>
              <a:rPr lang="en-US" b="1" dirty="0">
                <a:solidFill>
                  <a:schemeClr val="bg1"/>
                </a:solidFill>
                <a:latin typeface="Segoe Pro Display" panose="020B0502040504020203" pitchFamily="34" charset="0"/>
              </a:rPr>
              <a:t>Demo</a:t>
            </a:r>
          </a:p>
        </p:txBody>
      </p:sp>
    </p:spTree>
    <p:extLst>
      <p:ext uri="{BB962C8B-B14F-4D97-AF65-F5344CB8AC3E}">
        <p14:creationId xmlns:p14="http://schemas.microsoft.com/office/powerpoint/2010/main" val="6861950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t="-5000" b="-5000"/>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72F747A-9115-4483-A58E-12D45B58110C}"/>
              </a:ext>
            </a:extLst>
          </p:cNvPr>
          <p:cNvPicPr>
            <a:picLocks noChangeAspect="1"/>
          </p:cNvPicPr>
          <p:nvPr/>
        </p:nvPicPr>
        <p:blipFill>
          <a:blip r:embed="rId4"/>
          <a:stretch>
            <a:fillRect/>
          </a:stretch>
        </p:blipFill>
        <p:spPr>
          <a:xfrm>
            <a:off x="2945481" y="2933700"/>
            <a:ext cx="6099212" cy="3809508"/>
          </a:xfrm>
          <a:prstGeom prst="rect">
            <a:avLst/>
          </a:prstGeom>
        </p:spPr>
      </p:pic>
      <p:sp>
        <p:nvSpPr>
          <p:cNvPr id="6" name="Text Box 2">
            <a:extLst>
              <a:ext uri="{FF2B5EF4-FFF2-40B4-BE49-F238E27FC236}">
                <a16:creationId xmlns:a16="http://schemas.microsoft.com/office/drawing/2014/main" id="{92F29BB3-C0C9-40ED-8672-1B8751B86358}"/>
              </a:ext>
            </a:extLst>
          </p:cNvPr>
          <p:cNvSpPr txBox="1">
            <a:spLocks noChangeArrowheads="1"/>
          </p:cNvSpPr>
          <p:nvPr/>
        </p:nvSpPr>
        <p:spPr bwMode="auto">
          <a:xfrm>
            <a:off x="210729" y="1436452"/>
            <a:ext cx="8333740" cy="893445"/>
          </a:xfrm>
          <a:prstGeom prst="rect">
            <a:avLst/>
          </a:prstGeom>
          <a:noFill/>
          <a:ln w="9525">
            <a:noFill/>
            <a:miter lim="800000"/>
            <a:headEnd/>
            <a:tailEnd/>
          </a:ln>
        </p:spPr>
        <p:txBody>
          <a:bodyPr rot="0" vert="horz" wrap="square" lIns="91440" tIns="45720" rIns="91440" bIns="45720" anchor="t" anchorCtr="0">
            <a:noAutofit/>
          </a:bodyPr>
          <a:lstStyle/>
          <a:p>
            <a:pPr marL="6350" marR="0" lvl="0" indent="-6350" algn="l" defTabSz="914400" rtl="0" eaLnBrk="1" fontAlgn="auto" latinLnBrk="0" hangingPunct="1">
              <a:lnSpc>
                <a:spcPct val="103000"/>
              </a:lnSpc>
              <a:spcBef>
                <a:spcPts val="0"/>
              </a:spcBef>
              <a:spcAft>
                <a:spcPts val="550"/>
              </a:spcAft>
              <a:buClrTx/>
              <a:buSzTx/>
              <a:buFontTx/>
              <a:buNone/>
              <a:tabLst/>
              <a:defRPr/>
            </a:pPr>
            <a:r>
              <a:rPr kumimoji="0" lang="en-US" sz="3600" b="1"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Segoe UI" panose="020B0502040204020203" pitchFamily="34" charset="0"/>
              </a:rPr>
              <a:t>Project Professional Workshop Program</a:t>
            </a:r>
            <a:endParaRPr kumimoji="0" lang="en-US" sz="11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mn-cs"/>
            </a:endParaRPr>
          </a:p>
        </p:txBody>
      </p:sp>
      <p:pic>
        <p:nvPicPr>
          <p:cNvPr id="7" name="Picture 6">
            <a:extLst>
              <a:ext uri="{FF2B5EF4-FFF2-40B4-BE49-F238E27FC236}">
                <a16:creationId xmlns:a16="http://schemas.microsoft.com/office/drawing/2014/main" id="{9A6884E6-590F-4691-8C0F-37978D531DF0}"/>
              </a:ext>
            </a:extLst>
          </p:cNvPr>
          <p:cNvPicPr/>
          <p:nvPr/>
        </p:nvPicPr>
        <p:blipFill>
          <a:blip r:embed="rId5">
            <a:extLst>
              <a:ext uri="{28A0092B-C50C-407E-A947-70E740481C1C}">
                <a14:useLocalDpi xmlns:a14="http://schemas.microsoft.com/office/drawing/2010/main" val="0"/>
              </a:ext>
            </a:extLst>
          </a:blip>
          <a:stretch>
            <a:fillRect/>
          </a:stretch>
        </p:blipFill>
        <p:spPr>
          <a:xfrm>
            <a:off x="210729" y="114792"/>
            <a:ext cx="3025140" cy="1156335"/>
          </a:xfrm>
          <a:prstGeom prst="rect">
            <a:avLst/>
          </a:prstGeom>
        </p:spPr>
      </p:pic>
      <p:sp>
        <p:nvSpPr>
          <p:cNvPr id="8" name="Text Box 2">
            <a:extLst>
              <a:ext uri="{FF2B5EF4-FFF2-40B4-BE49-F238E27FC236}">
                <a16:creationId xmlns:a16="http://schemas.microsoft.com/office/drawing/2014/main" id="{5B2E0C74-87CE-4AEF-81A4-53C32526703C}"/>
              </a:ext>
            </a:extLst>
          </p:cNvPr>
          <p:cNvSpPr txBox="1">
            <a:spLocks noChangeArrowheads="1"/>
          </p:cNvSpPr>
          <p:nvPr/>
        </p:nvSpPr>
        <p:spPr bwMode="auto">
          <a:xfrm>
            <a:off x="210729" y="2094722"/>
            <a:ext cx="8333740" cy="471170"/>
          </a:xfrm>
          <a:prstGeom prst="rect">
            <a:avLst/>
          </a:prstGeom>
          <a:noFill/>
          <a:ln w="9525">
            <a:noFill/>
            <a:miter lim="800000"/>
            <a:headEnd/>
            <a:tailEnd/>
          </a:ln>
        </p:spPr>
        <p:txBody>
          <a:bodyPr rot="0" vert="horz" wrap="square" lIns="91440" tIns="45720" rIns="91440" bIns="45720" anchor="t" anchorCtr="0">
            <a:noAutofit/>
          </a:bodyPr>
          <a:lstStyle/>
          <a:p>
            <a:pPr lvl="0"/>
            <a:r>
              <a:rPr lang="en-US" sz="2800" dirty="0">
                <a:solidFill>
                  <a:prstClr val="black"/>
                </a:solidFill>
                <a:latin typeface="Calibri" panose="020F0502020204030204"/>
              </a:rPr>
              <a:t>Module 5 – Fantastic Functions and Where to Find Them</a:t>
            </a:r>
          </a:p>
        </p:txBody>
      </p:sp>
      <p:pic>
        <p:nvPicPr>
          <p:cNvPr id="10" name="Picture 9" descr="A close up of a sign&#10;&#10;Description generated with very high confidence">
            <a:extLst>
              <a:ext uri="{FF2B5EF4-FFF2-40B4-BE49-F238E27FC236}">
                <a16:creationId xmlns:a16="http://schemas.microsoft.com/office/drawing/2014/main" id="{B4A57615-B2A1-4CED-B4C9-BB206F13EDA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652000" y="114792"/>
            <a:ext cx="2451100" cy="2451100"/>
          </a:xfrm>
          <a:prstGeom prst="rect">
            <a:avLst/>
          </a:prstGeom>
        </p:spPr>
      </p:pic>
    </p:spTree>
    <p:extLst>
      <p:ext uri="{BB962C8B-B14F-4D97-AF65-F5344CB8AC3E}">
        <p14:creationId xmlns:p14="http://schemas.microsoft.com/office/powerpoint/2010/main" val="1608411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a:extLst>
              <a:ext uri="{FF2B5EF4-FFF2-40B4-BE49-F238E27FC236}">
                <a16:creationId xmlns:a16="http://schemas.microsoft.com/office/drawing/2014/main" id="{5350D025-CE85-4792-83ED-E47815153BC0}"/>
              </a:ext>
            </a:extLst>
          </p:cNvPr>
          <p:cNvSpPr txBox="1">
            <a:spLocks/>
          </p:cNvSpPr>
          <p:nvPr/>
        </p:nvSpPr>
        <p:spPr>
          <a:xfrm>
            <a:off x="538477" y="1744960"/>
            <a:ext cx="11653523" cy="2139688"/>
          </a:xfrm>
          <a:prstGeom prst="rect">
            <a:avLst/>
          </a:prstGeom>
          <a:noFill/>
        </p:spPr>
        <p:txBody>
          <a:bodyPr vert="horz" lIns="91440" tIns="91440" rIns="91440" bIns="91440" rtlCol="0" anchor="t" anchorCtr="0">
            <a:spAutoFit/>
          </a:bodyPr>
          <a:lstStyle>
            <a:lvl1pPr algn="l" defTabSz="914400" rtl="0" eaLnBrk="1" latinLnBrk="0" hangingPunct="1">
              <a:lnSpc>
                <a:spcPct val="90000"/>
              </a:lnSpc>
              <a:spcBef>
                <a:spcPct val="0"/>
              </a:spcBef>
              <a:buNone/>
              <a:defRPr sz="7058" kern="1200" spc="-98" baseline="0">
                <a:gradFill>
                  <a:gsLst>
                    <a:gs pos="100000">
                      <a:schemeClr val="tx1"/>
                    </a:gs>
                    <a:gs pos="0">
                      <a:schemeClr val="tx1"/>
                    </a:gs>
                  </a:gsLst>
                  <a:lin ang="5400000" scaled="0"/>
                </a:gradFill>
                <a:latin typeface="Segoe Pro Display Light" panose="020B0302040504020203" pitchFamily="34" charset="0"/>
                <a:ea typeface="+mj-ea"/>
                <a:cs typeface="+mj-cs"/>
              </a:defRPr>
            </a:lvl1pPr>
          </a:lstStyle>
          <a:p>
            <a:r>
              <a:rPr lang="en-US" b="1" dirty="0">
                <a:solidFill>
                  <a:schemeClr val="bg1"/>
                </a:solidFill>
                <a:latin typeface="Segoe Pro Display" panose="020B0502040504020203" pitchFamily="34" charset="0"/>
              </a:rPr>
              <a:t>Module 05b:</a:t>
            </a:r>
            <a:br>
              <a:rPr lang="en-US" b="1" dirty="0">
                <a:solidFill>
                  <a:schemeClr val="bg1"/>
                </a:solidFill>
                <a:latin typeface="Segoe Pro Display" panose="020B0502040504020203" pitchFamily="34" charset="0"/>
              </a:rPr>
            </a:br>
            <a:r>
              <a:rPr lang="en-US" b="1" dirty="0">
                <a:solidFill>
                  <a:schemeClr val="bg1"/>
                </a:solidFill>
                <a:latin typeface="Segoe Pro Display" panose="020B0502040504020203" pitchFamily="34" charset="0"/>
              </a:rPr>
              <a:t>Commons Super Stars</a:t>
            </a:r>
          </a:p>
        </p:txBody>
      </p:sp>
    </p:spTree>
    <p:extLst>
      <p:ext uri="{BB962C8B-B14F-4D97-AF65-F5344CB8AC3E}">
        <p14:creationId xmlns:p14="http://schemas.microsoft.com/office/powerpoint/2010/main" val="3375064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FBAE66-46EF-4402-8260-32A64FB8EBF5}"/>
              </a:ext>
            </a:extLst>
          </p:cNvPr>
          <p:cNvSpPr>
            <a:spLocks noGrp="1"/>
          </p:cNvSpPr>
          <p:nvPr>
            <p:ph type="title"/>
          </p:nvPr>
        </p:nvSpPr>
        <p:spPr/>
        <p:txBody>
          <a:bodyPr>
            <a:normAutofit fontScale="90000"/>
          </a:bodyPr>
          <a:lstStyle/>
          <a:p>
            <a:r>
              <a:rPr lang="en-US" dirty="0"/>
              <a:t>Module 05b – The Super Stars</a:t>
            </a:r>
          </a:p>
        </p:txBody>
      </p:sp>
      <p:sp>
        <p:nvSpPr>
          <p:cNvPr id="3" name="Text Placeholder 2">
            <a:extLst>
              <a:ext uri="{FF2B5EF4-FFF2-40B4-BE49-F238E27FC236}">
                <a16:creationId xmlns:a16="http://schemas.microsoft.com/office/drawing/2014/main" id="{3D6E9CBC-CC80-4341-9782-D767CA7A20CA}"/>
              </a:ext>
            </a:extLst>
          </p:cNvPr>
          <p:cNvSpPr>
            <a:spLocks noGrp="1"/>
          </p:cNvSpPr>
          <p:nvPr>
            <p:ph type="body" sz="quarter" idx="13"/>
          </p:nvPr>
        </p:nvSpPr>
        <p:spPr/>
        <p:txBody>
          <a:bodyPr/>
          <a:lstStyle/>
          <a:p>
            <a:r>
              <a:rPr lang="en-US" dirty="0"/>
              <a:t>Once you have your “Commons” down, now you can build off of them with Filter / Info functions</a:t>
            </a:r>
          </a:p>
          <a:p>
            <a:endParaRPr lang="en-US" dirty="0"/>
          </a:p>
          <a:p>
            <a:r>
              <a:rPr lang="en-US" dirty="0"/>
              <a:t>Ability to manipulate context to create dynamic calculations</a:t>
            </a:r>
          </a:p>
          <a:p>
            <a:endParaRPr lang="en-US" dirty="0"/>
          </a:p>
          <a:p>
            <a:r>
              <a:rPr lang="en-US" dirty="0"/>
              <a:t>Time Intelligence using time periods to compare</a:t>
            </a:r>
          </a:p>
          <a:p>
            <a:endParaRPr lang="en-US" dirty="0"/>
          </a:p>
          <a:p>
            <a:r>
              <a:rPr lang="en-US" dirty="0"/>
              <a:t>Also known as the SUPER STARS</a:t>
            </a:r>
          </a:p>
        </p:txBody>
      </p:sp>
    </p:spTree>
    <p:extLst>
      <p:ext uri="{BB962C8B-B14F-4D97-AF65-F5344CB8AC3E}">
        <p14:creationId xmlns:p14="http://schemas.microsoft.com/office/powerpoint/2010/main" val="468885510"/>
      </p:ext>
    </p:extLst>
  </p:cSld>
  <p:clrMapOvr>
    <a:masterClrMapping/>
  </p:clrMapOvr>
  <p:transition spd="med">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FBAE66-46EF-4402-8260-32A64FB8EBF5}"/>
              </a:ext>
            </a:extLst>
          </p:cNvPr>
          <p:cNvSpPr>
            <a:spLocks noGrp="1"/>
          </p:cNvSpPr>
          <p:nvPr>
            <p:ph type="title"/>
          </p:nvPr>
        </p:nvSpPr>
        <p:spPr/>
        <p:txBody>
          <a:bodyPr>
            <a:normAutofit fontScale="90000"/>
          </a:bodyPr>
          <a:lstStyle/>
          <a:p>
            <a:r>
              <a:rPr lang="en-US" dirty="0"/>
              <a:t>Module 05b – The Super Stars</a:t>
            </a:r>
          </a:p>
        </p:txBody>
      </p:sp>
      <p:sp>
        <p:nvSpPr>
          <p:cNvPr id="3" name="Text Placeholder 2">
            <a:extLst>
              <a:ext uri="{FF2B5EF4-FFF2-40B4-BE49-F238E27FC236}">
                <a16:creationId xmlns:a16="http://schemas.microsoft.com/office/drawing/2014/main" id="{3D6E9CBC-CC80-4341-9782-D767CA7A20CA}"/>
              </a:ext>
            </a:extLst>
          </p:cNvPr>
          <p:cNvSpPr>
            <a:spLocks noGrp="1"/>
          </p:cNvSpPr>
          <p:nvPr>
            <p:ph type="body" sz="quarter" idx="13"/>
          </p:nvPr>
        </p:nvSpPr>
        <p:spPr>
          <a:xfrm>
            <a:off x="104775" y="1028700"/>
            <a:ext cx="10180638" cy="4973894"/>
          </a:xfrm>
        </p:spPr>
        <p:txBody>
          <a:bodyPr>
            <a:normAutofit/>
          </a:bodyPr>
          <a:lstStyle/>
          <a:p>
            <a:r>
              <a:rPr lang="en-US" dirty="0"/>
              <a:t>Super Star Functions are usually nested or combined with other Functions</a:t>
            </a:r>
          </a:p>
          <a:p>
            <a:endParaRPr lang="en-US" dirty="0"/>
          </a:p>
          <a:p>
            <a:r>
              <a:rPr lang="en-US" dirty="0"/>
              <a:t>Cannot just use single function alone in a formula</a:t>
            </a:r>
          </a:p>
          <a:p>
            <a:endParaRPr lang="en-US" dirty="0"/>
          </a:p>
          <a:p>
            <a:r>
              <a:rPr lang="en-US" dirty="0"/>
              <a:t>Requires a common or basic function to support it</a:t>
            </a:r>
          </a:p>
          <a:p>
            <a:endParaRPr lang="en-US" dirty="0"/>
          </a:p>
          <a:p>
            <a:r>
              <a:rPr lang="en-US" dirty="0"/>
              <a:t>These transform or modify the context or expression of a common evaluation </a:t>
            </a:r>
          </a:p>
        </p:txBody>
      </p:sp>
    </p:spTree>
    <p:extLst>
      <p:ext uri="{BB962C8B-B14F-4D97-AF65-F5344CB8AC3E}">
        <p14:creationId xmlns:p14="http://schemas.microsoft.com/office/powerpoint/2010/main" val="2288149195"/>
      </p:ext>
    </p:extLst>
  </p:cSld>
  <p:clrMapOvr>
    <a:masterClrMapping/>
  </p:clrMapOvr>
  <p:transition spd="med">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60631A-40E0-4FA0-8D26-2DA1AC8578F3}"/>
              </a:ext>
            </a:extLst>
          </p:cNvPr>
          <p:cNvSpPr>
            <a:spLocks noGrp="1"/>
          </p:cNvSpPr>
          <p:nvPr>
            <p:ph type="title"/>
          </p:nvPr>
        </p:nvSpPr>
        <p:spPr>
          <a:xfrm>
            <a:off x="178589" y="77792"/>
            <a:ext cx="10259653" cy="561305"/>
          </a:xfrm>
        </p:spPr>
        <p:txBody>
          <a:bodyPr>
            <a:normAutofit fontScale="90000"/>
          </a:bodyPr>
          <a:lstStyle/>
          <a:p>
            <a:r>
              <a:rPr lang="en-US" dirty="0"/>
              <a:t>Module 05b – The Super Stars</a:t>
            </a:r>
          </a:p>
        </p:txBody>
      </p:sp>
      <p:sp>
        <p:nvSpPr>
          <p:cNvPr id="3" name="Text Placeholder 2">
            <a:extLst>
              <a:ext uri="{FF2B5EF4-FFF2-40B4-BE49-F238E27FC236}">
                <a16:creationId xmlns:a16="http://schemas.microsoft.com/office/drawing/2014/main" id="{D587AC16-37E7-4C93-808E-7BE53F5C750E}"/>
              </a:ext>
            </a:extLst>
          </p:cNvPr>
          <p:cNvSpPr>
            <a:spLocks noGrp="1"/>
          </p:cNvSpPr>
          <p:nvPr>
            <p:ph type="body" sz="quarter" idx="13"/>
          </p:nvPr>
        </p:nvSpPr>
        <p:spPr>
          <a:xfrm>
            <a:off x="6022186" y="1299086"/>
            <a:ext cx="5991225" cy="4959146"/>
          </a:xfrm>
        </p:spPr>
        <p:txBody>
          <a:bodyPr/>
          <a:lstStyle/>
          <a:p>
            <a:r>
              <a:rPr lang="en-US" dirty="0"/>
              <a:t>Super Star Functions – Tabular</a:t>
            </a:r>
          </a:p>
          <a:p>
            <a:pPr lvl="1"/>
            <a:r>
              <a:rPr lang="en-US" dirty="0"/>
              <a:t>DISTINCT </a:t>
            </a:r>
          </a:p>
          <a:p>
            <a:pPr lvl="1"/>
            <a:r>
              <a:rPr lang="en-US" dirty="0"/>
              <a:t>VALUES</a:t>
            </a:r>
          </a:p>
          <a:p>
            <a:pPr lvl="1"/>
            <a:r>
              <a:rPr lang="en-US" dirty="0"/>
              <a:t>UNION</a:t>
            </a:r>
          </a:p>
          <a:p>
            <a:pPr lvl="1"/>
            <a:r>
              <a:rPr lang="en-US" dirty="0"/>
              <a:t>SUMMARIZE</a:t>
            </a:r>
          </a:p>
          <a:p>
            <a:pPr lvl="1"/>
            <a:r>
              <a:rPr lang="en-US" dirty="0"/>
              <a:t>SWITCH</a:t>
            </a:r>
          </a:p>
        </p:txBody>
      </p:sp>
      <p:sp>
        <p:nvSpPr>
          <p:cNvPr id="4" name="Text Placeholder 2">
            <a:extLst>
              <a:ext uri="{FF2B5EF4-FFF2-40B4-BE49-F238E27FC236}">
                <a16:creationId xmlns:a16="http://schemas.microsoft.com/office/drawing/2014/main" id="{9DE332CC-1F52-4AC7-A863-419FA3D47395}"/>
              </a:ext>
            </a:extLst>
          </p:cNvPr>
          <p:cNvSpPr txBox="1">
            <a:spLocks/>
          </p:cNvSpPr>
          <p:nvPr/>
        </p:nvSpPr>
        <p:spPr>
          <a:xfrm>
            <a:off x="178589" y="1299086"/>
            <a:ext cx="5991225" cy="495914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Pro" panose="020B0502040504020203"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Pro Light" panose="020B03020405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Pro Light" panose="020B03020405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Pro Light" panose="020B03020405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Pro Light" panose="020B03020405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Super Star Functions – Measures</a:t>
            </a:r>
          </a:p>
          <a:p>
            <a:pPr lvl="1"/>
            <a:r>
              <a:rPr lang="en-US" dirty="0"/>
              <a:t>CALCULATE</a:t>
            </a:r>
          </a:p>
          <a:p>
            <a:pPr lvl="1"/>
            <a:r>
              <a:rPr lang="en-US" dirty="0"/>
              <a:t>FILTER</a:t>
            </a:r>
          </a:p>
          <a:p>
            <a:pPr lvl="1"/>
            <a:r>
              <a:rPr lang="en-US" dirty="0"/>
              <a:t>USERELATIONSHIP</a:t>
            </a:r>
          </a:p>
          <a:p>
            <a:pPr lvl="1"/>
            <a:r>
              <a:rPr lang="en-US" dirty="0"/>
              <a:t>ALL FUNCTIONS</a:t>
            </a:r>
          </a:p>
          <a:p>
            <a:pPr lvl="1"/>
            <a:r>
              <a:rPr lang="en-US" dirty="0"/>
              <a:t>IN</a:t>
            </a:r>
          </a:p>
          <a:p>
            <a:pPr lvl="1"/>
            <a:endParaRPr lang="en-US" dirty="0"/>
          </a:p>
        </p:txBody>
      </p:sp>
    </p:spTree>
    <p:extLst>
      <p:ext uri="{BB962C8B-B14F-4D97-AF65-F5344CB8AC3E}">
        <p14:creationId xmlns:p14="http://schemas.microsoft.com/office/powerpoint/2010/main" val="1905997951"/>
      </p:ext>
    </p:extLst>
  </p:cSld>
  <p:clrMapOvr>
    <a:masterClrMapping/>
  </p:clrMapOvr>
  <p:transition spd="med">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60631A-40E0-4FA0-8D26-2DA1AC8578F3}"/>
              </a:ext>
            </a:extLst>
          </p:cNvPr>
          <p:cNvSpPr>
            <a:spLocks noGrp="1"/>
          </p:cNvSpPr>
          <p:nvPr>
            <p:ph type="title"/>
          </p:nvPr>
        </p:nvSpPr>
        <p:spPr>
          <a:xfrm>
            <a:off x="178589" y="77792"/>
            <a:ext cx="10259653" cy="561305"/>
          </a:xfrm>
        </p:spPr>
        <p:txBody>
          <a:bodyPr>
            <a:normAutofit fontScale="90000"/>
          </a:bodyPr>
          <a:lstStyle/>
          <a:p>
            <a:r>
              <a:rPr lang="en-US" dirty="0"/>
              <a:t>Module 05b – The Super Stars Measures</a:t>
            </a:r>
          </a:p>
        </p:txBody>
      </p:sp>
      <p:sp>
        <p:nvSpPr>
          <p:cNvPr id="4" name="Text Placeholder 2">
            <a:extLst>
              <a:ext uri="{FF2B5EF4-FFF2-40B4-BE49-F238E27FC236}">
                <a16:creationId xmlns:a16="http://schemas.microsoft.com/office/drawing/2014/main" id="{9DE332CC-1F52-4AC7-A863-419FA3D47395}"/>
              </a:ext>
            </a:extLst>
          </p:cNvPr>
          <p:cNvSpPr txBox="1">
            <a:spLocks/>
          </p:cNvSpPr>
          <p:nvPr/>
        </p:nvSpPr>
        <p:spPr>
          <a:xfrm>
            <a:off x="178589" y="949427"/>
            <a:ext cx="10720469" cy="5171154"/>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Pro" panose="020B0502040504020203"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Pro Light" panose="020B03020405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Pro Light" panose="020B03020405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Pro Light" panose="020B03020405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Pro Light" panose="020B03020405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CALCULATE</a:t>
            </a:r>
          </a:p>
          <a:p>
            <a:pPr lvl="1"/>
            <a:r>
              <a:rPr lang="en-US" dirty="0"/>
              <a:t>Evaluates an expression modified by specific filters (Updates, Adds, etc.)</a:t>
            </a:r>
          </a:p>
          <a:p>
            <a:pPr lvl="1"/>
            <a:r>
              <a:rPr lang="en-US" dirty="0"/>
              <a:t>Use expressions that define a filter</a:t>
            </a:r>
          </a:p>
          <a:p>
            <a:r>
              <a:rPr lang="en-US" dirty="0"/>
              <a:t>FILTER</a:t>
            </a:r>
          </a:p>
          <a:p>
            <a:pPr lvl="1"/>
            <a:r>
              <a:rPr lang="en-US" dirty="0"/>
              <a:t>Returns a table that represents a subset of another table or expression</a:t>
            </a:r>
          </a:p>
          <a:p>
            <a:pPr lvl="1"/>
            <a:r>
              <a:rPr lang="en-US" dirty="0"/>
              <a:t>Commonly use the FILTER argument inside CACULATE</a:t>
            </a:r>
          </a:p>
          <a:p>
            <a:r>
              <a:rPr lang="en-US" dirty="0"/>
              <a:t>USERELATIONSHIP</a:t>
            </a:r>
          </a:p>
          <a:p>
            <a:pPr lvl="1"/>
            <a:r>
              <a:rPr lang="en-US" dirty="0"/>
              <a:t>Makes an inactive relationship active in the specific calculation</a:t>
            </a:r>
          </a:p>
          <a:p>
            <a:pPr lvl="1"/>
            <a:r>
              <a:rPr lang="en-US" dirty="0"/>
              <a:t>Used for tables with multiple date periods (Order Date, Shipped Date)</a:t>
            </a:r>
          </a:p>
          <a:p>
            <a:r>
              <a:rPr lang="en-US" dirty="0"/>
              <a:t>ALL FUNCTIONS</a:t>
            </a:r>
          </a:p>
          <a:p>
            <a:pPr lvl="1"/>
            <a:r>
              <a:rPr lang="en-US" dirty="0"/>
              <a:t>ALL, ALLEXCEPT, ALLSELECTED</a:t>
            </a:r>
          </a:p>
          <a:p>
            <a:pPr lvl="1"/>
            <a:r>
              <a:rPr lang="en-US" dirty="0"/>
              <a:t>Ignores any filters that have been applied</a:t>
            </a:r>
          </a:p>
          <a:p>
            <a:r>
              <a:rPr lang="en-US" dirty="0"/>
              <a:t>IN</a:t>
            </a:r>
          </a:p>
          <a:p>
            <a:pPr lvl="1"/>
            <a:r>
              <a:rPr lang="en-US" dirty="0"/>
              <a:t>Mirror of the SQL “IN"</a:t>
            </a:r>
          </a:p>
          <a:p>
            <a:endParaRPr lang="en-US" dirty="0"/>
          </a:p>
        </p:txBody>
      </p:sp>
    </p:spTree>
    <p:extLst>
      <p:ext uri="{BB962C8B-B14F-4D97-AF65-F5344CB8AC3E}">
        <p14:creationId xmlns:p14="http://schemas.microsoft.com/office/powerpoint/2010/main" val="771361646"/>
      </p:ext>
    </p:extLst>
  </p:cSld>
  <p:clrMapOvr>
    <a:masterClrMapping/>
  </p:clrMapOvr>
  <p:transition spd="med">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60631A-40E0-4FA0-8D26-2DA1AC8578F3}"/>
              </a:ext>
            </a:extLst>
          </p:cNvPr>
          <p:cNvSpPr>
            <a:spLocks noGrp="1"/>
          </p:cNvSpPr>
          <p:nvPr>
            <p:ph type="title"/>
          </p:nvPr>
        </p:nvSpPr>
        <p:spPr>
          <a:xfrm>
            <a:off x="178589" y="77792"/>
            <a:ext cx="10259653" cy="561305"/>
          </a:xfrm>
        </p:spPr>
        <p:txBody>
          <a:bodyPr>
            <a:normAutofit fontScale="90000"/>
          </a:bodyPr>
          <a:lstStyle/>
          <a:p>
            <a:r>
              <a:rPr lang="en-US" dirty="0"/>
              <a:t>Module 05b – The Super Stars Measures</a:t>
            </a:r>
          </a:p>
        </p:txBody>
      </p:sp>
      <p:pic>
        <p:nvPicPr>
          <p:cNvPr id="3" name="Picture 2">
            <a:extLst>
              <a:ext uri="{FF2B5EF4-FFF2-40B4-BE49-F238E27FC236}">
                <a16:creationId xmlns:a16="http://schemas.microsoft.com/office/drawing/2014/main" id="{2861B684-8F4B-4053-978F-A95293D604A1}"/>
              </a:ext>
            </a:extLst>
          </p:cNvPr>
          <p:cNvPicPr>
            <a:picLocks noChangeAspect="1"/>
          </p:cNvPicPr>
          <p:nvPr/>
        </p:nvPicPr>
        <p:blipFill>
          <a:blip r:embed="rId2"/>
          <a:stretch>
            <a:fillRect/>
          </a:stretch>
        </p:blipFill>
        <p:spPr>
          <a:xfrm>
            <a:off x="2374490" y="758444"/>
            <a:ext cx="8364686" cy="6177347"/>
          </a:xfrm>
          <a:prstGeom prst="rect">
            <a:avLst/>
          </a:prstGeom>
        </p:spPr>
      </p:pic>
    </p:spTree>
    <p:extLst>
      <p:ext uri="{BB962C8B-B14F-4D97-AF65-F5344CB8AC3E}">
        <p14:creationId xmlns:p14="http://schemas.microsoft.com/office/powerpoint/2010/main" val="3000837049"/>
      </p:ext>
    </p:extLst>
  </p:cSld>
  <p:clrMapOvr>
    <a:masterClrMapping/>
  </p:clrMapOvr>
  <p:transition spd="med">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60631A-40E0-4FA0-8D26-2DA1AC8578F3}"/>
              </a:ext>
            </a:extLst>
          </p:cNvPr>
          <p:cNvSpPr>
            <a:spLocks noGrp="1"/>
          </p:cNvSpPr>
          <p:nvPr>
            <p:ph type="title"/>
          </p:nvPr>
        </p:nvSpPr>
        <p:spPr>
          <a:xfrm>
            <a:off x="178589" y="77792"/>
            <a:ext cx="10259653" cy="561305"/>
          </a:xfrm>
        </p:spPr>
        <p:txBody>
          <a:bodyPr>
            <a:normAutofit fontScale="90000"/>
          </a:bodyPr>
          <a:lstStyle/>
          <a:p>
            <a:r>
              <a:rPr lang="en-US" dirty="0"/>
              <a:t>Module 05b – The Super Stars Measures</a:t>
            </a:r>
          </a:p>
        </p:txBody>
      </p:sp>
      <p:pic>
        <p:nvPicPr>
          <p:cNvPr id="4" name="Picture 3">
            <a:extLst>
              <a:ext uri="{FF2B5EF4-FFF2-40B4-BE49-F238E27FC236}">
                <a16:creationId xmlns:a16="http://schemas.microsoft.com/office/drawing/2014/main" id="{F1DD5AD7-D7BE-464B-A62C-3C39BEF8FDB0}"/>
              </a:ext>
            </a:extLst>
          </p:cNvPr>
          <p:cNvPicPr>
            <a:picLocks noChangeAspect="1"/>
          </p:cNvPicPr>
          <p:nvPr/>
        </p:nvPicPr>
        <p:blipFill>
          <a:blip r:embed="rId2"/>
          <a:stretch>
            <a:fillRect/>
          </a:stretch>
        </p:blipFill>
        <p:spPr>
          <a:xfrm>
            <a:off x="766916" y="716943"/>
            <a:ext cx="10401302" cy="6293394"/>
          </a:xfrm>
          <a:prstGeom prst="rect">
            <a:avLst/>
          </a:prstGeom>
        </p:spPr>
      </p:pic>
    </p:spTree>
    <p:extLst>
      <p:ext uri="{BB962C8B-B14F-4D97-AF65-F5344CB8AC3E}">
        <p14:creationId xmlns:p14="http://schemas.microsoft.com/office/powerpoint/2010/main" val="2095416536"/>
      </p:ext>
    </p:extLst>
  </p:cSld>
  <p:clrMapOvr>
    <a:masterClrMapping/>
  </p:clrMapOvr>
  <p:transition spd="med">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60631A-40E0-4FA0-8D26-2DA1AC8578F3}"/>
              </a:ext>
            </a:extLst>
          </p:cNvPr>
          <p:cNvSpPr>
            <a:spLocks noGrp="1"/>
          </p:cNvSpPr>
          <p:nvPr>
            <p:ph type="title"/>
          </p:nvPr>
        </p:nvSpPr>
        <p:spPr>
          <a:xfrm>
            <a:off x="178589" y="77792"/>
            <a:ext cx="10259653" cy="561305"/>
          </a:xfrm>
        </p:spPr>
        <p:txBody>
          <a:bodyPr>
            <a:normAutofit fontScale="90000"/>
          </a:bodyPr>
          <a:lstStyle/>
          <a:p>
            <a:r>
              <a:rPr lang="en-US" dirty="0"/>
              <a:t>Module 05b – The Super Stars Measures</a:t>
            </a:r>
          </a:p>
        </p:txBody>
      </p:sp>
      <p:pic>
        <p:nvPicPr>
          <p:cNvPr id="3" name="Picture 2">
            <a:extLst>
              <a:ext uri="{FF2B5EF4-FFF2-40B4-BE49-F238E27FC236}">
                <a16:creationId xmlns:a16="http://schemas.microsoft.com/office/drawing/2014/main" id="{C2193B47-6B10-4F1E-B872-E61632A38A43}"/>
              </a:ext>
            </a:extLst>
          </p:cNvPr>
          <p:cNvPicPr>
            <a:picLocks noChangeAspect="1"/>
          </p:cNvPicPr>
          <p:nvPr/>
        </p:nvPicPr>
        <p:blipFill>
          <a:blip r:embed="rId2"/>
          <a:stretch>
            <a:fillRect/>
          </a:stretch>
        </p:blipFill>
        <p:spPr>
          <a:xfrm>
            <a:off x="876952" y="878065"/>
            <a:ext cx="10438095" cy="6104762"/>
          </a:xfrm>
          <a:prstGeom prst="rect">
            <a:avLst/>
          </a:prstGeom>
        </p:spPr>
      </p:pic>
    </p:spTree>
    <p:extLst>
      <p:ext uri="{BB962C8B-B14F-4D97-AF65-F5344CB8AC3E}">
        <p14:creationId xmlns:p14="http://schemas.microsoft.com/office/powerpoint/2010/main" val="186522296"/>
      </p:ext>
    </p:extLst>
  </p:cSld>
  <p:clrMapOvr>
    <a:masterClrMapping/>
  </p:clrMapOvr>
  <p:transition spd="med">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60631A-40E0-4FA0-8D26-2DA1AC8578F3}"/>
              </a:ext>
            </a:extLst>
          </p:cNvPr>
          <p:cNvSpPr>
            <a:spLocks noGrp="1"/>
          </p:cNvSpPr>
          <p:nvPr>
            <p:ph type="title"/>
          </p:nvPr>
        </p:nvSpPr>
        <p:spPr>
          <a:xfrm>
            <a:off x="178589" y="77792"/>
            <a:ext cx="10259653" cy="561305"/>
          </a:xfrm>
        </p:spPr>
        <p:txBody>
          <a:bodyPr>
            <a:normAutofit fontScale="90000"/>
          </a:bodyPr>
          <a:lstStyle/>
          <a:p>
            <a:r>
              <a:rPr lang="en-US" dirty="0"/>
              <a:t>Module 05b – The Super Stars Measures</a:t>
            </a:r>
          </a:p>
        </p:txBody>
      </p:sp>
      <p:pic>
        <p:nvPicPr>
          <p:cNvPr id="4" name="Picture 3">
            <a:extLst>
              <a:ext uri="{FF2B5EF4-FFF2-40B4-BE49-F238E27FC236}">
                <a16:creationId xmlns:a16="http://schemas.microsoft.com/office/drawing/2014/main" id="{382F84F7-BF63-4392-905A-6EA45855BEB9}"/>
              </a:ext>
            </a:extLst>
          </p:cNvPr>
          <p:cNvPicPr>
            <a:picLocks noChangeAspect="1"/>
          </p:cNvPicPr>
          <p:nvPr/>
        </p:nvPicPr>
        <p:blipFill>
          <a:blip r:embed="rId2"/>
          <a:stretch>
            <a:fillRect/>
          </a:stretch>
        </p:blipFill>
        <p:spPr>
          <a:xfrm>
            <a:off x="966173" y="639097"/>
            <a:ext cx="10259654" cy="6370313"/>
          </a:xfrm>
          <a:prstGeom prst="rect">
            <a:avLst/>
          </a:prstGeom>
        </p:spPr>
      </p:pic>
    </p:spTree>
    <p:extLst>
      <p:ext uri="{BB962C8B-B14F-4D97-AF65-F5344CB8AC3E}">
        <p14:creationId xmlns:p14="http://schemas.microsoft.com/office/powerpoint/2010/main" val="4053866716"/>
      </p:ext>
    </p:extLst>
  </p:cSld>
  <p:clrMapOvr>
    <a:masterClrMapping/>
  </p:clrMapOvr>
  <p:transition spd="med">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60631A-40E0-4FA0-8D26-2DA1AC8578F3}"/>
              </a:ext>
            </a:extLst>
          </p:cNvPr>
          <p:cNvSpPr>
            <a:spLocks noGrp="1"/>
          </p:cNvSpPr>
          <p:nvPr>
            <p:ph type="title"/>
          </p:nvPr>
        </p:nvSpPr>
        <p:spPr>
          <a:xfrm>
            <a:off x="178589" y="77792"/>
            <a:ext cx="10259653" cy="561305"/>
          </a:xfrm>
        </p:spPr>
        <p:txBody>
          <a:bodyPr>
            <a:normAutofit fontScale="90000"/>
          </a:bodyPr>
          <a:lstStyle/>
          <a:p>
            <a:r>
              <a:rPr lang="en-US" dirty="0"/>
              <a:t>Module 05b – The Super Stars Measures</a:t>
            </a:r>
          </a:p>
        </p:txBody>
      </p:sp>
      <p:pic>
        <p:nvPicPr>
          <p:cNvPr id="3" name="Picture 2">
            <a:extLst>
              <a:ext uri="{FF2B5EF4-FFF2-40B4-BE49-F238E27FC236}">
                <a16:creationId xmlns:a16="http://schemas.microsoft.com/office/drawing/2014/main" id="{6AB9B853-1755-4ECB-A24B-043EE831B43F}"/>
              </a:ext>
            </a:extLst>
          </p:cNvPr>
          <p:cNvPicPr>
            <a:picLocks noChangeAspect="1"/>
          </p:cNvPicPr>
          <p:nvPr/>
        </p:nvPicPr>
        <p:blipFill>
          <a:blip r:embed="rId2"/>
          <a:stretch>
            <a:fillRect/>
          </a:stretch>
        </p:blipFill>
        <p:spPr>
          <a:xfrm>
            <a:off x="2521974" y="693058"/>
            <a:ext cx="7929568" cy="6242733"/>
          </a:xfrm>
          <a:prstGeom prst="rect">
            <a:avLst/>
          </a:prstGeom>
        </p:spPr>
      </p:pic>
    </p:spTree>
    <p:extLst>
      <p:ext uri="{BB962C8B-B14F-4D97-AF65-F5344CB8AC3E}">
        <p14:creationId xmlns:p14="http://schemas.microsoft.com/office/powerpoint/2010/main" val="3078716899"/>
      </p:ext>
    </p:extLst>
  </p:cSld>
  <p:clrMapOvr>
    <a:masterClrMapping/>
  </p:clrMapOvr>
  <p:transition spd="med">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panose="020B0502040204020203" pitchFamily="34" charset="0"/>
              <a:cs typeface="Segoe UI" panose="020B0502040204020203" pitchFamily="34" charset="0"/>
            </a:endParaRPr>
          </a:p>
        </p:txBody>
      </p:sp>
      <p:sp>
        <p:nvSpPr>
          <p:cNvPr id="4" name="TextBox 3"/>
          <p:cNvSpPr txBox="1"/>
          <p:nvPr/>
        </p:nvSpPr>
        <p:spPr>
          <a:xfrm>
            <a:off x="355042" y="36543"/>
            <a:ext cx="11099599" cy="646331"/>
          </a:xfrm>
          <a:prstGeom prst="rect">
            <a:avLst/>
          </a:prstGeom>
          <a:noFill/>
        </p:spPr>
        <p:txBody>
          <a:bodyPr wrap="square" rtlCol="0">
            <a:spAutoFit/>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3600" b="0" i="0" u="none" strike="noStrike" kern="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rPr>
              <a:t>COURSE OBJECTIVES </a:t>
            </a:r>
          </a:p>
        </p:txBody>
      </p:sp>
      <p:pic>
        <p:nvPicPr>
          <p:cNvPr id="60" name="Picture 5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85404" y="144034"/>
            <a:ext cx="1310624" cy="406167"/>
          </a:xfrm>
          <a:prstGeom prst="rect">
            <a:avLst/>
          </a:prstGeom>
        </p:spPr>
      </p:pic>
      <p:sp>
        <p:nvSpPr>
          <p:cNvPr id="5" name="Rectangle 4"/>
          <p:cNvSpPr/>
          <p:nvPr/>
        </p:nvSpPr>
        <p:spPr>
          <a:xfrm>
            <a:off x="221673" y="1154546"/>
            <a:ext cx="11037454" cy="978729"/>
          </a:xfrm>
          <a:prstGeom prst="rect">
            <a:avLst/>
          </a:prstGeom>
        </p:spPr>
        <p:txBody>
          <a:bodyPr wrap="square">
            <a:spAutoFit/>
          </a:bodyPr>
          <a:lstStyle/>
          <a:p>
            <a:pPr lvl="0">
              <a:lnSpc>
                <a:spcPct val="120000"/>
              </a:lnSpc>
            </a:pPr>
            <a:r>
              <a:rPr kumimoji="0" lang="en-US" sz="2400" b="0" i="0" u="none" strike="noStrike" kern="0" cap="none" spc="0" normalizeH="0" baseline="0" noProof="0" dirty="0">
                <a:ln>
                  <a:noFill/>
                </a:ln>
                <a:solidFill>
                  <a:schemeClr val="tx1">
                    <a:lumMod val="50000"/>
                  </a:schemeClr>
                </a:solidFill>
                <a:effectLst/>
                <a:uLnTx/>
                <a:uFillTx/>
              </a:rPr>
              <a:t>By the end of this course, you will be able to</a:t>
            </a:r>
            <a:r>
              <a:rPr kumimoji="0" lang="en-US" sz="2400" b="0" i="0" u="none" strike="noStrike" kern="0" cap="none" spc="0" normalizeH="0" noProof="0" dirty="0">
                <a:ln>
                  <a:noFill/>
                </a:ln>
                <a:solidFill>
                  <a:schemeClr val="tx1">
                    <a:lumMod val="50000"/>
                  </a:schemeClr>
                </a:solidFill>
                <a:effectLst/>
                <a:uLnTx/>
                <a:uFillTx/>
              </a:rPr>
              <a:t> use DAX to </a:t>
            </a:r>
            <a:r>
              <a:rPr lang="en-US" sz="2400" dirty="0">
                <a:solidFill>
                  <a:schemeClr val="tx1">
                    <a:lumMod val="50000"/>
                  </a:schemeClr>
                </a:solidFill>
              </a:rPr>
              <a:t>create calculations in a </a:t>
            </a:r>
            <a:r>
              <a:rPr lang="en-US" sz="2400" i="1" dirty="0">
                <a:solidFill>
                  <a:schemeClr val="tx1">
                    <a:lumMod val="50000"/>
                  </a:schemeClr>
                </a:solidFill>
              </a:rPr>
              <a:t>Power BI Desktop </a:t>
            </a:r>
            <a:r>
              <a:rPr lang="en-US" sz="2400" dirty="0">
                <a:solidFill>
                  <a:schemeClr val="tx1">
                    <a:lumMod val="50000"/>
                  </a:schemeClr>
                </a:solidFill>
              </a:rPr>
              <a:t>data model.</a:t>
            </a:r>
            <a:r>
              <a:rPr kumimoji="0" lang="en-US" sz="2400" b="0" i="0" u="none" strike="noStrike" kern="0" cap="none" spc="0" normalizeH="0" baseline="0" noProof="0" dirty="0">
                <a:ln>
                  <a:noFill/>
                </a:ln>
                <a:solidFill>
                  <a:schemeClr val="tx1">
                    <a:lumMod val="50000"/>
                  </a:schemeClr>
                </a:solidFill>
                <a:effectLst/>
                <a:uLnTx/>
                <a:uFillTx/>
              </a:rPr>
              <a:t>  Specifically you will be able to: </a:t>
            </a:r>
          </a:p>
        </p:txBody>
      </p:sp>
      <p:sp>
        <p:nvSpPr>
          <p:cNvPr id="7" name="Rectangle 6"/>
          <p:cNvSpPr/>
          <p:nvPr/>
        </p:nvSpPr>
        <p:spPr bwMode="auto">
          <a:xfrm>
            <a:off x="577515" y="2579374"/>
            <a:ext cx="5486400" cy="3904553"/>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p:nvSpPr>
        <p:spPr bwMode="auto">
          <a:xfrm>
            <a:off x="6385669" y="2579374"/>
            <a:ext cx="5486400" cy="3904553"/>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6" name="TextBox 5"/>
          <p:cNvSpPr txBox="1"/>
          <p:nvPr/>
        </p:nvSpPr>
        <p:spPr>
          <a:xfrm>
            <a:off x="591321" y="2551202"/>
            <a:ext cx="11280747" cy="3907964"/>
          </a:xfrm>
          <a:prstGeom prst="rect">
            <a:avLst/>
          </a:prstGeom>
          <a:noFill/>
        </p:spPr>
        <p:txBody>
          <a:bodyPr wrap="square" lIns="182880" tIns="146304" rIns="182880" bIns="146304" numCol="2" spcCol="640080" rtlCol="0">
            <a:noAutofit/>
          </a:bodyPr>
          <a:lstStyle/>
          <a:p>
            <a:pPr marL="342900" marR="0" lvl="0" indent="-342900" defTabSz="914400" eaLnBrk="1" fontAlgn="auto" latinLnBrk="0" hangingPunct="1">
              <a:lnSpc>
                <a:spcPct val="120000"/>
              </a:lnSpc>
              <a:spcBef>
                <a:spcPts val="0"/>
              </a:spcBef>
              <a:spcAft>
                <a:spcPts val="1800"/>
              </a:spcAft>
              <a:buClrTx/>
              <a:buSzTx/>
              <a:buFont typeface="Arial" panose="020B0604020202020204" pitchFamily="34" charset="0"/>
              <a:buChar char="•"/>
              <a:tabLst/>
              <a:defRPr/>
            </a:pPr>
            <a:r>
              <a:rPr kumimoji="0" lang="en-US" sz="2400" b="0" i="0" u="none" strike="noStrike" kern="0" cap="none" spc="0" normalizeH="0" baseline="0" noProof="0" dirty="0">
                <a:ln>
                  <a:noFill/>
                </a:ln>
                <a:solidFill>
                  <a:schemeClr val="tx1">
                    <a:lumMod val="50000"/>
                  </a:schemeClr>
                </a:solidFill>
                <a:effectLst/>
                <a:uLnTx/>
                <a:uFillTx/>
              </a:rPr>
              <a:t>Understand basic</a:t>
            </a:r>
            <a:r>
              <a:rPr kumimoji="0" lang="en-US" sz="2400" b="0" i="0" u="none" strike="noStrike" kern="0" cap="none" spc="0" normalizeH="0" noProof="0" dirty="0">
                <a:ln>
                  <a:noFill/>
                </a:ln>
                <a:solidFill>
                  <a:schemeClr val="tx1">
                    <a:lumMod val="50000"/>
                  </a:schemeClr>
                </a:solidFill>
                <a:effectLst/>
                <a:uLnTx/>
                <a:uFillTx/>
              </a:rPr>
              <a:t> concepts of Data Modeling</a:t>
            </a:r>
          </a:p>
          <a:p>
            <a:pPr marL="342900" indent="-342900">
              <a:lnSpc>
                <a:spcPct val="120000"/>
              </a:lnSpc>
              <a:spcAft>
                <a:spcPts val="1800"/>
              </a:spcAft>
              <a:buFont typeface="Arial" panose="020B0604020202020204" pitchFamily="34" charset="0"/>
              <a:buChar char="•"/>
            </a:pPr>
            <a:r>
              <a:rPr lang="en-US" sz="2400" dirty="0">
                <a:solidFill>
                  <a:schemeClr val="tx1">
                    <a:lumMod val="50000"/>
                  </a:schemeClr>
                </a:solidFill>
              </a:rPr>
              <a:t>Understand the consequences of data model design decisions</a:t>
            </a:r>
          </a:p>
          <a:p>
            <a:pPr marL="342900" indent="-342900">
              <a:lnSpc>
                <a:spcPct val="120000"/>
              </a:lnSpc>
              <a:spcAft>
                <a:spcPts val="1800"/>
              </a:spcAft>
              <a:buFont typeface="Arial" panose="020B0604020202020204" pitchFamily="34" charset="0"/>
              <a:buChar char="•"/>
            </a:pPr>
            <a:r>
              <a:rPr lang="en-US" sz="2400" dirty="0">
                <a:solidFill>
                  <a:schemeClr val="tx1">
                    <a:lumMod val="50000"/>
                  </a:schemeClr>
                </a:solidFill>
              </a:rPr>
              <a:t>Understand concepts of calculated columns and measures</a:t>
            </a:r>
            <a:br>
              <a:rPr lang="en-US" sz="2400" dirty="0">
                <a:solidFill>
                  <a:schemeClr val="tx1">
                    <a:lumMod val="50000"/>
                  </a:schemeClr>
                </a:solidFill>
              </a:rPr>
            </a:br>
            <a:br>
              <a:rPr lang="en-US" sz="2400" dirty="0">
                <a:solidFill>
                  <a:schemeClr val="tx1">
                    <a:lumMod val="50000"/>
                  </a:schemeClr>
                </a:solidFill>
              </a:rPr>
            </a:br>
            <a:endParaRPr lang="en-US" sz="2400" dirty="0">
              <a:solidFill>
                <a:schemeClr val="tx1">
                  <a:lumMod val="50000"/>
                </a:schemeClr>
              </a:solidFill>
            </a:endParaRPr>
          </a:p>
          <a:p>
            <a:pPr marL="342900" indent="-342900">
              <a:lnSpc>
                <a:spcPct val="120000"/>
              </a:lnSpc>
              <a:spcAft>
                <a:spcPts val="1800"/>
              </a:spcAft>
              <a:buFont typeface="Arial" panose="020B0604020202020204" pitchFamily="34" charset="0"/>
              <a:buChar char="•"/>
            </a:pPr>
            <a:r>
              <a:rPr lang="en-US" sz="2400" dirty="0">
                <a:solidFill>
                  <a:schemeClr val="tx1">
                    <a:lumMod val="50000"/>
                  </a:schemeClr>
                </a:solidFill>
              </a:rPr>
              <a:t>Gain familiarity with standard DAX patterns &amp; CALCULATE</a:t>
            </a:r>
          </a:p>
          <a:p>
            <a:pPr marL="342900" indent="-342900">
              <a:lnSpc>
                <a:spcPct val="120000"/>
              </a:lnSpc>
              <a:spcAft>
                <a:spcPts val="1800"/>
              </a:spcAft>
              <a:buFont typeface="Arial" panose="020B0604020202020204" pitchFamily="34" charset="0"/>
              <a:buChar char="•"/>
            </a:pPr>
            <a:r>
              <a:rPr lang="en-US" sz="2400" dirty="0">
                <a:solidFill>
                  <a:schemeClr val="tx1">
                    <a:lumMod val="50000"/>
                  </a:schemeClr>
                </a:solidFill>
              </a:rPr>
              <a:t>Understand evaluation contexts and their impact on calculations</a:t>
            </a:r>
          </a:p>
          <a:p>
            <a:pPr marL="342900" indent="-342900">
              <a:lnSpc>
                <a:spcPct val="120000"/>
              </a:lnSpc>
              <a:spcAft>
                <a:spcPts val="1800"/>
              </a:spcAft>
              <a:buFont typeface="Arial" panose="020B0604020202020204" pitchFamily="34" charset="0"/>
              <a:buChar char="•"/>
            </a:pPr>
            <a:r>
              <a:rPr lang="en-US" sz="2400" dirty="0">
                <a:solidFill>
                  <a:schemeClr val="tx1">
                    <a:lumMod val="50000"/>
                  </a:schemeClr>
                </a:solidFill>
              </a:rPr>
              <a:t>Gain ability to parse data modeling formulas </a:t>
            </a:r>
          </a:p>
          <a:p>
            <a:pPr marL="342900" marR="0" lvl="0" indent="-342900" defTabSz="914400" eaLnBrk="1" fontAlgn="auto" latinLnBrk="0" hangingPunct="1">
              <a:lnSpc>
                <a:spcPct val="120000"/>
              </a:lnSpc>
              <a:spcBef>
                <a:spcPts val="0"/>
              </a:spcBef>
              <a:spcAft>
                <a:spcPts val="0"/>
              </a:spcAft>
              <a:buClrTx/>
              <a:buSzTx/>
              <a:buFont typeface="Arial" panose="020B0604020202020204" pitchFamily="34" charset="0"/>
              <a:buChar char="•"/>
              <a:tabLst/>
              <a:defRPr/>
            </a:pPr>
            <a:endParaRPr kumimoji="0" lang="en-US" sz="2400" b="0" i="0" u="none" strike="noStrike" kern="0" cap="none" spc="0" normalizeH="0" baseline="0" noProof="0" dirty="0">
              <a:ln>
                <a:noFill/>
              </a:ln>
              <a:solidFill>
                <a:schemeClr val="tx1">
                  <a:lumMod val="50000"/>
                </a:schemeClr>
              </a:solidFill>
              <a:effectLst/>
              <a:uLnTx/>
              <a:uFillTx/>
            </a:endParaRPr>
          </a:p>
          <a:p>
            <a:pPr marL="0" marR="0" lvl="0" indent="0" defTabSz="914400" eaLnBrk="1" fontAlgn="auto" latinLnBrk="0" hangingPunct="1">
              <a:lnSpc>
                <a:spcPct val="90000"/>
              </a:lnSpc>
              <a:spcBef>
                <a:spcPts val="0"/>
              </a:spcBef>
              <a:spcAft>
                <a:spcPts val="600"/>
              </a:spcAft>
              <a:buClrTx/>
              <a:buSzTx/>
              <a:buFontTx/>
              <a:buNone/>
              <a:tabLst/>
              <a:defRPr/>
            </a:pPr>
            <a:endParaRPr kumimoji="0" lang="en-US" sz="2400" b="0" i="0" u="none" strike="noStrike" kern="0" cap="none" spc="0" normalizeH="0" baseline="0" noProof="0" dirty="0">
              <a:ln>
                <a:noFill/>
              </a:ln>
              <a:gradFill>
                <a:gsLst>
                  <a:gs pos="2917">
                    <a:schemeClr val="tx1"/>
                  </a:gs>
                  <a:gs pos="30000">
                    <a:schemeClr val="tx1"/>
                  </a:gs>
                </a:gsLst>
                <a:lin ang="5400000" scaled="0"/>
              </a:gradFill>
              <a:effectLst/>
              <a:uLnTx/>
              <a:uFillTx/>
            </a:endParaRPr>
          </a:p>
        </p:txBody>
      </p:sp>
    </p:spTree>
    <p:extLst>
      <p:ext uri="{BB962C8B-B14F-4D97-AF65-F5344CB8AC3E}">
        <p14:creationId xmlns:p14="http://schemas.microsoft.com/office/powerpoint/2010/main" val="1061682989"/>
      </p:ext>
    </p:extLst>
  </p:cSld>
  <p:clrMapOvr>
    <a:masterClrMapping/>
  </p:clrMapOvr>
  <p:transition spd="med">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60631A-40E0-4FA0-8D26-2DA1AC8578F3}"/>
              </a:ext>
            </a:extLst>
          </p:cNvPr>
          <p:cNvSpPr>
            <a:spLocks noGrp="1"/>
          </p:cNvSpPr>
          <p:nvPr>
            <p:ph type="title"/>
          </p:nvPr>
        </p:nvSpPr>
        <p:spPr>
          <a:xfrm>
            <a:off x="178589" y="77792"/>
            <a:ext cx="10259653" cy="561305"/>
          </a:xfrm>
        </p:spPr>
        <p:txBody>
          <a:bodyPr>
            <a:normAutofit fontScale="90000"/>
          </a:bodyPr>
          <a:lstStyle/>
          <a:p>
            <a:r>
              <a:rPr lang="en-US" dirty="0"/>
              <a:t>Module 05b – The Super Stars Tabular</a:t>
            </a:r>
          </a:p>
        </p:txBody>
      </p:sp>
      <p:sp>
        <p:nvSpPr>
          <p:cNvPr id="4" name="Text Placeholder 2">
            <a:extLst>
              <a:ext uri="{FF2B5EF4-FFF2-40B4-BE49-F238E27FC236}">
                <a16:creationId xmlns:a16="http://schemas.microsoft.com/office/drawing/2014/main" id="{9DE332CC-1F52-4AC7-A863-419FA3D47395}"/>
              </a:ext>
            </a:extLst>
          </p:cNvPr>
          <p:cNvSpPr txBox="1">
            <a:spLocks/>
          </p:cNvSpPr>
          <p:nvPr/>
        </p:nvSpPr>
        <p:spPr>
          <a:xfrm>
            <a:off x="178589" y="949427"/>
            <a:ext cx="10720469" cy="517115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Pro" panose="020B0502040504020203"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Pro Light" panose="020B03020405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Pro Light" panose="020B03020405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Pro Light" panose="020B03020405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Pro Light" panose="020B03020405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
        <p:nvSpPr>
          <p:cNvPr id="5" name="Text Placeholder 2">
            <a:extLst>
              <a:ext uri="{FF2B5EF4-FFF2-40B4-BE49-F238E27FC236}">
                <a16:creationId xmlns:a16="http://schemas.microsoft.com/office/drawing/2014/main" id="{0EC861D5-5518-4F8A-ADCD-E4668E761022}"/>
              </a:ext>
            </a:extLst>
          </p:cNvPr>
          <p:cNvSpPr txBox="1">
            <a:spLocks/>
          </p:cNvSpPr>
          <p:nvPr/>
        </p:nvSpPr>
        <p:spPr>
          <a:xfrm>
            <a:off x="330989" y="1101827"/>
            <a:ext cx="10720469" cy="517115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Pro" panose="020B0502040504020203"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Pro Light" panose="020B03020405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Pro Light" panose="020B03020405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Pro Light" panose="020B03020405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Pro Light" panose="020B03020405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DISTINCT &amp; VALUES</a:t>
            </a:r>
          </a:p>
          <a:p>
            <a:pPr lvl="1"/>
            <a:r>
              <a:rPr lang="en-US" dirty="0"/>
              <a:t>Both return a column of unique values (one column returned)</a:t>
            </a:r>
          </a:p>
          <a:p>
            <a:pPr lvl="1"/>
            <a:r>
              <a:rPr lang="en-US" dirty="0"/>
              <a:t>Similar for each, but VALUES will return blank values as well</a:t>
            </a:r>
          </a:p>
          <a:p>
            <a:r>
              <a:rPr lang="en-US" dirty="0"/>
              <a:t>UNION</a:t>
            </a:r>
          </a:p>
          <a:p>
            <a:pPr lvl="1"/>
            <a:r>
              <a:rPr lang="en-US" dirty="0"/>
              <a:t>Creates a unique joined table from a pair of tables</a:t>
            </a:r>
          </a:p>
          <a:p>
            <a:pPr lvl="1"/>
            <a:r>
              <a:rPr lang="en-US" dirty="0"/>
              <a:t>Uses – to create a bridge to relate tables together</a:t>
            </a:r>
          </a:p>
          <a:p>
            <a:r>
              <a:rPr lang="en-US" dirty="0"/>
              <a:t>SUMMARIZE</a:t>
            </a:r>
          </a:p>
          <a:p>
            <a:pPr lvl="1"/>
            <a:r>
              <a:rPr lang="en-US" dirty="0"/>
              <a:t>Returns a table that is grouped by columns</a:t>
            </a:r>
          </a:p>
          <a:p>
            <a:pPr lvl="1"/>
            <a:r>
              <a:rPr lang="en-US" dirty="0"/>
              <a:t>Can create columns based on Groups</a:t>
            </a:r>
          </a:p>
          <a:p>
            <a:r>
              <a:rPr lang="en-US" dirty="0"/>
              <a:t>SWITCH</a:t>
            </a:r>
          </a:p>
          <a:p>
            <a:pPr lvl="1"/>
            <a:r>
              <a:rPr lang="en-US" dirty="0"/>
              <a:t>Evaluates expression against of values and returns result if true</a:t>
            </a:r>
          </a:p>
          <a:p>
            <a:pPr lvl="1"/>
            <a:r>
              <a:rPr lang="en-US" dirty="0"/>
              <a:t>Like nested IF statements</a:t>
            </a:r>
          </a:p>
          <a:p>
            <a:pPr lvl="1"/>
            <a:endParaRPr lang="en-US" dirty="0"/>
          </a:p>
          <a:p>
            <a:endParaRPr lang="en-US" dirty="0"/>
          </a:p>
        </p:txBody>
      </p:sp>
    </p:spTree>
    <p:extLst>
      <p:ext uri="{BB962C8B-B14F-4D97-AF65-F5344CB8AC3E}">
        <p14:creationId xmlns:p14="http://schemas.microsoft.com/office/powerpoint/2010/main" val="2305979125"/>
      </p:ext>
    </p:extLst>
  </p:cSld>
  <p:clrMapOvr>
    <a:masterClrMapping/>
  </p:clrMapOvr>
  <p:transition spd="med">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60631A-40E0-4FA0-8D26-2DA1AC8578F3}"/>
              </a:ext>
            </a:extLst>
          </p:cNvPr>
          <p:cNvSpPr>
            <a:spLocks noGrp="1"/>
          </p:cNvSpPr>
          <p:nvPr>
            <p:ph type="title"/>
          </p:nvPr>
        </p:nvSpPr>
        <p:spPr>
          <a:xfrm>
            <a:off x="178589" y="77792"/>
            <a:ext cx="10259653" cy="561305"/>
          </a:xfrm>
        </p:spPr>
        <p:txBody>
          <a:bodyPr>
            <a:normAutofit fontScale="90000"/>
          </a:bodyPr>
          <a:lstStyle/>
          <a:p>
            <a:r>
              <a:rPr lang="en-US" dirty="0"/>
              <a:t>Module 05b – The Super Stars Tabular</a:t>
            </a:r>
          </a:p>
        </p:txBody>
      </p:sp>
      <p:pic>
        <p:nvPicPr>
          <p:cNvPr id="4" name="Picture 3">
            <a:extLst>
              <a:ext uri="{FF2B5EF4-FFF2-40B4-BE49-F238E27FC236}">
                <a16:creationId xmlns:a16="http://schemas.microsoft.com/office/drawing/2014/main" id="{4CC4A0BE-F549-4847-8108-3DADEDD90CB6}"/>
              </a:ext>
            </a:extLst>
          </p:cNvPr>
          <p:cNvPicPr>
            <a:picLocks noChangeAspect="1"/>
          </p:cNvPicPr>
          <p:nvPr/>
        </p:nvPicPr>
        <p:blipFill>
          <a:blip r:embed="rId2"/>
          <a:stretch>
            <a:fillRect/>
          </a:stretch>
        </p:blipFill>
        <p:spPr>
          <a:xfrm>
            <a:off x="1256052" y="855406"/>
            <a:ext cx="9365470" cy="6150077"/>
          </a:xfrm>
          <a:prstGeom prst="rect">
            <a:avLst/>
          </a:prstGeom>
        </p:spPr>
      </p:pic>
    </p:spTree>
    <p:extLst>
      <p:ext uri="{BB962C8B-B14F-4D97-AF65-F5344CB8AC3E}">
        <p14:creationId xmlns:p14="http://schemas.microsoft.com/office/powerpoint/2010/main" val="1994215457"/>
      </p:ext>
    </p:extLst>
  </p:cSld>
  <p:clrMapOvr>
    <a:masterClrMapping/>
  </p:clrMapOvr>
  <p:transition spd="med">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60631A-40E0-4FA0-8D26-2DA1AC8578F3}"/>
              </a:ext>
            </a:extLst>
          </p:cNvPr>
          <p:cNvSpPr>
            <a:spLocks noGrp="1"/>
          </p:cNvSpPr>
          <p:nvPr>
            <p:ph type="title"/>
          </p:nvPr>
        </p:nvSpPr>
        <p:spPr>
          <a:xfrm>
            <a:off x="178589" y="77792"/>
            <a:ext cx="10259653" cy="561305"/>
          </a:xfrm>
        </p:spPr>
        <p:txBody>
          <a:bodyPr>
            <a:normAutofit fontScale="90000"/>
          </a:bodyPr>
          <a:lstStyle/>
          <a:p>
            <a:r>
              <a:rPr lang="en-US" dirty="0"/>
              <a:t>Module 05b – The Super Stars Tabular</a:t>
            </a:r>
          </a:p>
        </p:txBody>
      </p:sp>
      <p:pic>
        <p:nvPicPr>
          <p:cNvPr id="3" name="Picture 2">
            <a:extLst>
              <a:ext uri="{FF2B5EF4-FFF2-40B4-BE49-F238E27FC236}">
                <a16:creationId xmlns:a16="http://schemas.microsoft.com/office/drawing/2014/main" id="{80F47F25-4F37-46AC-905A-F08E0708DD78}"/>
              </a:ext>
            </a:extLst>
          </p:cNvPr>
          <p:cNvPicPr>
            <a:picLocks noChangeAspect="1"/>
          </p:cNvPicPr>
          <p:nvPr/>
        </p:nvPicPr>
        <p:blipFill>
          <a:blip r:embed="rId2"/>
          <a:stretch>
            <a:fillRect/>
          </a:stretch>
        </p:blipFill>
        <p:spPr>
          <a:xfrm>
            <a:off x="961876" y="970448"/>
            <a:ext cx="10704355" cy="5809760"/>
          </a:xfrm>
          <a:prstGeom prst="rect">
            <a:avLst/>
          </a:prstGeom>
        </p:spPr>
      </p:pic>
    </p:spTree>
    <p:extLst>
      <p:ext uri="{BB962C8B-B14F-4D97-AF65-F5344CB8AC3E}">
        <p14:creationId xmlns:p14="http://schemas.microsoft.com/office/powerpoint/2010/main" val="1284157219"/>
      </p:ext>
    </p:extLst>
  </p:cSld>
  <p:clrMapOvr>
    <a:masterClrMapping/>
  </p:clrMapOvr>
  <p:transition spd="med">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60631A-40E0-4FA0-8D26-2DA1AC8578F3}"/>
              </a:ext>
            </a:extLst>
          </p:cNvPr>
          <p:cNvSpPr>
            <a:spLocks noGrp="1"/>
          </p:cNvSpPr>
          <p:nvPr>
            <p:ph type="title"/>
          </p:nvPr>
        </p:nvSpPr>
        <p:spPr>
          <a:xfrm>
            <a:off x="178589" y="77792"/>
            <a:ext cx="10259653" cy="561305"/>
          </a:xfrm>
        </p:spPr>
        <p:txBody>
          <a:bodyPr>
            <a:normAutofit fontScale="90000"/>
          </a:bodyPr>
          <a:lstStyle/>
          <a:p>
            <a:r>
              <a:rPr lang="en-US" dirty="0"/>
              <a:t>Module 05b – The Super Stars Tabular</a:t>
            </a:r>
          </a:p>
        </p:txBody>
      </p:sp>
      <p:pic>
        <p:nvPicPr>
          <p:cNvPr id="4" name="Picture 3">
            <a:extLst>
              <a:ext uri="{FF2B5EF4-FFF2-40B4-BE49-F238E27FC236}">
                <a16:creationId xmlns:a16="http://schemas.microsoft.com/office/drawing/2014/main" id="{9B2911A7-2E62-4202-A0AE-823D4D214547}"/>
              </a:ext>
            </a:extLst>
          </p:cNvPr>
          <p:cNvPicPr>
            <a:picLocks noChangeAspect="1"/>
          </p:cNvPicPr>
          <p:nvPr/>
        </p:nvPicPr>
        <p:blipFill>
          <a:blip r:embed="rId2"/>
          <a:stretch>
            <a:fillRect/>
          </a:stretch>
        </p:blipFill>
        <p:spPr>
          <a:xfrm>
            <a:off x="1615841" y="1032387"/>
            <a:ext cx="9197761" cy="5983580"/>
          </a:xfrm>
          <a:prstGeom prst="rect">
            <a:avLst/>
          </a:prstGeom>
        </p:spPr>
      </p:pic>
    </p:spTree>
    <p:extLst>
      <p:ext uri="{BB962C8B-B14F-4D97-AF65-F5344CB8AC3E}">
        <p14:creationId xmlns:p14="http://schemas.microsoft.com/office/powerpoint/2010/main" val="3888077137"/>
      </p:ext>
    </p:extLst>
  </p:cSld>
  <p:clrMapOvr>
    <a:masterClrMapping/>
  </p:clrMapOvr>
  <p:transition spd="med">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60631A-40E0-4FA0-8D26-2DA1AC8578F3}"/>
              </a:ext>
            </a:extLst>
          </p:cNvPr>
          <p:cNvSpPr>
            <a:spLocks noGrp="1"/>
          </p:cNvSpPr>
          <p:nvPr>
            <p:ph type="title"/>
          </p:nvPr>
        </p:nvSpPr>
        <p:spPr>
          <a:xfrm>
            <a:off x="178589" y="77792"/>
            <a:ext cx="10259653" cy="561305"/>
          </a:xfrm>
        </p:spPr>
        <p:txBody>
          <a:bodyPr>
            <a:normAutofit fontScale="90000"/>
          </a:bodyPr>
          <a:lstStyle/>
          <a:p>
            <a:r>
              <a:rPr lang="en-US" dirty="0"/>
              <a:t>Module 05b – The Super Stars Tabular</a:t>
            </a:r>
          </a:p>
        </p:txBody>
      </p:sp>
      <p:pic>
        <p:nvPicPr>
          <p:cNvPr id="3" name="Picture 2">
            <a:extLst>
              <a:ext uri="{FF2B5EF4-FFF2-40B4-BE49-F238E27FC236}">
                <a16:creationId xmlns:a16="http://schemas.microsoft.com/office/drawing/2014/main" id="{FC5145DB-6A23-4BFC-8486-FF2BE9FDEB77}"/>
              </a:ext>
            </a:extLst>
          </p:cNvPr>
          <p:cNvPicPr>
            <a:picLocks noChangeAspect="1"/>
          </p:cNvPicPr>
          <p:nvPr/>
        </p:nvPicPr>
        <p:blipFill>
          <a:blip r:embed="rId2"/>
          <a:stretch>
            <a:fillRect/>
          </a:stretch>
        </p:blipFill>
        <p:spPr>
          <a:xfrm>
            <a:off x="1488286" y="639097"/>
            <a:ext cx="9452497" cy="6342660"/>
          </a:xfrm>
          <a:prstGeom prst="rect">
            <a:avLst/>
          </a:prstGeom>
        </p:spPr>
      </p:pic>
    </p:spTree>
    <p:extLst>
      <p:ext uri="{BB962C8B-B14F-4D97-AF65-F5344CB8AC3E}">
        <p14:creationId xmlns:p14="http://schemas.microsoft.com/office/powerpoint/2010/main" val="523135822"/>
      </p:ext>
    </p:extLst>
  </p:cSld>
  <p:clrMapOvr>
    <a:masterClrMapping/>
  </p:clrMapOvr>
  <p:transition spd="med">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a:extLst>
              <a:ext uri="{FF2B5EF4-FFF2-40B4-BE49-F238E27FC236}">
                <a16:creationId xmlns:a16="http://schemas.microsoft.com/office/drawing/2014/main" id="{5350D025-CE85-4792-83ED-E47815153BC0}"/>
              </a:ext>
            </a:extLst>
          </p:cNvPr>
          <p:cNvSpPr txBox="1">
            <a:spLocks/>
          </p:cNvSpPr>
          <p:nvPr/>
        </p:nvSpPr>
        <p:spPr>
          <a:xfrm>
            <a:off x="538477" y="1744960"/>
            <a:ext cx="11653523" cy="2139688"/>
          </a:xfrm>
          <a:prstGeom prst="rect">
            <a:avLst/>
          </a:prstGeom>
          <a:noFill/>
        </p:spPr>
        <p:txBody>
          <a:bodyPr vert="horz" lIns="91440" tIns="91440" rIns="91440" bIns="91440" rtlCol="0" anchor="t" anchorCtr="0">
            <a:spAutoFit/>
          </a:bodyPr>
          <a:lstStyle>
            <a:lvl1pPr algn="l" defTabSz="914400" rtl="0" eaLnBrk="1" latinLnBrk="0" hangingPunct="1">
              <a:lnSpc>
                <a:spcPct val="90000"/>
              </a:lnSpc>
              <a:spcBef>
                <a:spcPct val="0"/>
              </a:spcBef>
              <a:buNone/>
              <a:defRPr sz="7058" kern="1200" spc="-98" baseline="0">
                <a:gradFill>
                  <a:gsLst>
                    <a:gs pos="100000">
                      <a:schemeClr val="tx1"/>
                    </a:gs>
                    <a:gs pos="0">
                      <a:schemeClr val="tx1"/>
                    </a:gs>
                  </a:gsLst>
                  <a:lin ang="5400000" scaled="0"/>
                </a:gradFill>
                <a:latin typeface="Segoe Pro Display Light" panose="020B0302040504020203" pitchFamily="34" charset="0"/>
                <a:ea typeface="+mj-ea"/>
                <a:cs typeface="+mj-cs"/>
              </a:defRPr>
            </a:lvl1pPr>
          </a:lstStyle>
          <a:p>
            <a:r>
              <a:rPr lang="en-US" b="1" dirty="0">
                <a:solidFill>
                  <a:schemeClr val="bg1"/>
                </a:solidFill>
                <a:latin typeface="Segoe Pro Display" panose="020B0502040504020203" pitchFamily="34" charset="0"/>
              </a:rPr>
              <a:t>Module 05b:</a:t>
            </a:r>
            <a:br>
              <a:rPr lang="en-US" b="1" dirty="0">
                <a:solidFill>
                  <a:schemeClr val="bg1"/>
                </a:solidFill>
                <a:latin typeface="Segoe Pro Display" panose="020B0502040504020203" pitchFamily="34" charset="0"/>
              </a:rPr>
            </a:br>
            <a:r>
              <a:rPr lang="en-US" b="1" dirty="0">
                <a:solidFill>
                  <a:schemeClr val="bg1"/>
                </a:solidFill>
                <a:latin typeface="Segoe Pro Display" panose="020B0502040504020203" pitchFamily="34" charset="0"/>
              </a:rPr>
              <a:t>Demo</a:t>
            </a:r>
          </a:p>
        </p:txBody>
      </p:sp>
    </p:spTree>
    <p:extLst>
      <p:ext uri="{BB962C8B-B14F-4D97-AF65-F5344CB8AC3E}">
        <p14:creationId xmlns:p14="http://schemas.microsoft.com/office/powerpoint/2010/main" val="27785151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a:extLst>
              <a:ext uri="{FF2B5EF4-FFF2-40B4-BE49-F238E27FC236}">
                <a16:creationId xmlns:a16="http://schemas.microsoft.com/office/drawing/2014/main" id="{5350D025-CE85-4792-83ED-E47815153BC0}"/>
              </a:ext>
            </a:extLst>
          </p:cNvPr>
          <p:cNvSpPr txBox="1">
            <a:spLocks/>
          </p:cNvSpPr>
          <p:nvPr/>
        </p:nvSpPr>
        <p:spPr>
          <a:xfrm>
            <a:off x="538477" y="1744960"/>
            <a:ext cx="11653523" cy="2139688"/>
          </a:xfrm>
          <a:prstGeom prst="rect">
            <a:avLst/>
          </a:prstGeom>
          <a:noFill/>
        </p:spPr>
        <p:txBody>
          <a:bodyPr vert="horz" lIns="91440" tIns="91440" rIns="91440" bIns="91440" rtlCol="0" anchor="t" anchorCtr="0">
            <a:spAutoFit/>
          </a:bodyPr>
          <a:lstStyle>
            <a:lvl1pPr algn="l" defTabSz="914400" rtl="0" eaLnBrk="1" latinLnBrk="0" hangingPunct="1">
              <a:lnSpc>
                <a:spcPct val="90000"/>
              </a:lnSpc>
              <a:spcBef>
                <a:spcPct val="0"/>
              </a:spcBef>
              <a:buNone/>
              <a:defRPr sz="7058" kern="1200" spc="-98" baseline="0">
                <a:gradFill>
                  <a:gsLst>
                    <a:gs pos="100000">
                      <a:schemeClr val="tx1"/>
                    </a:gs>
                    <a:gs pos="0">
                      <a:schemeClr val="tx1"/>
                    </a:gs>
                  </a:gsLst>
                  <a:lin ang="5400000" scaled="0"/>
                </a:gradFill>
                <a:latin typeface="Segoe Pro Display Light" panose="020B0302040504020203" pitchFamily="34" charset="0"/>
                <a:ea typeface="+mj-ea"/>
                <a:cs typeface="+mj-cs"/>
              </a:defRPr>
            </a:lvl1pPr>
          </a:lstStyle>
          <a:p>
            <a:r>
              <a:rPr lang="en-US" b="1" dirty="0">
                <a:solidFill>
                  <a:schemeClr val="bg1"/>
                </a:solidFill>
                <a:latin typeface="Segoe Pro Display" panose="020B0502040504020203" pitchFamily="34" charset="0"/>
              </a:rPr>
              <a:t>Module 05c:</a:t>
            </a:r>
            <a:br>
              <a:rPr lang="en-US" b="1" dirty="0">
                <a:solidFill>
                  <a:schemeClr val="bg1"/>
                </a:solidFill>
                <a:latin typeface="Segoe Pro Display" panose="020B0502040504020203" pitchFamily="34" charset="0"/>
              </a:rPr>
            </a:br>
            <a:r>
              <a:rPr lang="en-US" b="1" dirty="0">
                <a:solidFill>
                  <a:schemeClr val="bg1"/>
                </a:solidFill>
                <a:latin typeface="Segoe Pro Display" panose="020B0502040504020203" pitchFamily="34" charset="0"/>
              </a:rPr>
              <a:t>Date &amp; Time Intelligence</a:t>
            </a:r>
          </a:p>
        </p:txBody>
      </p:sp>
    </p:spTree>
    <p:extLst>
      <p:ext uri="{BB962C8B-B14F-4D97-AF65-F5344CB8AC3E}">
        <p14:creationId xmlns:p14="http://schemas.microsoft.com/office/powerpoint/2010/main" val="2091896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60631A-40E0-4FA0-8D26-2DA1AC8578F3}"/>
              </a:ext>
            </a:extLst>
          </p:cNvPr>
          <p:cNvSpPr>
            <a:spLocks noGrp="1"/>
          </p:cNvSpPr>
          <p:nvPr>
            <p:ph type="title"/>
          </p:nvPr>
        </p:nvSpPr>
        <p:spPr>
          <a:xfrm>
            <a:off x="178589" y="77792"/>
            <a:ext cx="10259653" cy="561305"/>
          </a:xfrm>
        </p:spPr>
        <p:txBody>
          <a:bodyPr>
            <a:normAutofit fontScale="90000"/>
          </a:bodyPr>
          <a:lstStyle/>
          <a:p>
            <a:r>
              <a:rPr lang="en-US" dirty="0"/>
              <a:t>Module 05c – Date &amp; Time Intelligence</a:t>
            </a:r>
          </a:p>
        </p:txBody>
      </p:sp>
      <p:sp>
        <p:nvSpPr>
          <p:cNvPr id="4" name="Text Placeholder 2">
            <a:extLst>
              <a:ext uri="{FF2B5EF4-FFF2-40B4-BE49-F238E27FC236}">
                <a16:creationId xmlns:a16="http://schemas.microsoft.com/office/drawing/2014/main" id="{9DE332CC-1F52-4AC7-A863-419FA3D47395}"/>
              </a:ext>
            </a:extLst>
          </p:cNvPr>
          <p:cNvSpPr txBox="1">
            <a:spLocks/>
          </p:cNvSpPr>
          <p:nvPr/>
        </p:nvSpPr>
        <p:spPr>
          <a:xfrm>
            <a:off x="178589" y="949427"/>
            <a:ext cx="10720469" cy="517115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Pro" panose="020B0502040504020203"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Pro Light" panose="020B03020405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Pro Light" panose="020B03020405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Pro Light" panose="020B03020405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Pro Light" panose="020B03020405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
        <p:nvSpPr>
          <p:cNvPr id="5" name="Text Placeholder 2">
            <a:extLst>
              <a:ext uri="{FF2B5EF4-FFF2-40B4-BE49-F238E27FC236}">
                <a16:creationId xmlns:a16="http://schemas.microsoft.com/office/drawing/2014/main" id="{0EC861D5-5518-4F8A-ADCD-E4668E761022}"/>
              </a:ext>
            </a:extLst>
          </p:cNvPr>
          <p:cNvSpPr txBox="1">
            <a:spLocks/>
          </p:cNvSpPr>
          <p:nvPr/>
        </p:nvSpPr>
        <p:spPr>
          <a:xfrm>
            <a:off x="330989" y="1101827"/>
            <a:ext cx="10720469" cy="517115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Pro" panose="020B0502040504020203"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Pro Light" panose="020B03020405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Pro Light" panose="020B03020405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Pro Light" panose="020B03020405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Pro Light" panose="020B03020405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One of the most powerful features of DAX</a:t>
            </a:r>
          </a:p>
          <a:p>
            <a:endParaRPr lang="en-US" dirty="0"/>
          </a:p>
          <a:p>
            <a:r>
              <a:rPr lang="en-US" dirty="0"/>
              <a:t>Modify time periods, compare previous or parallel time frames</a:t>
            </a:r>
          </a:p>
          <a:p>
            <a:endParaRPr lang="en-US" dirty="0"/>
          </a:p>
          <a:p>
            <a:r>
              <a:rPr lang="en-US" dirty="0"/>
              <a:t>Useful and built-in Intelligence for Month, Quarter, Years</a:t>
            </a:r>
          </a:p>
          <a:p>
            <a:endParaRPr lang="en-US" dirty="0"/>
          </a:p>
          <a:p>
            <a:endParaRPr lang="en-US" dirty="0"/>
          </a:p>
          <a:p>
            <a:endParaRPr lang="en-US" dirty="0"/>
          </a:p>
          <a:p>
            <a:endParaRPr lang="en-US" dirty="0"/>
          </a:p>
          <a:p>
            <a:pPr lvl="1"/>
            <a:endParaRPr lang="en-US" dirty="0"/>
          </a:p>
          <a:p>
            <a:endParaRPr lang="en-US" dirty="0"/>
          </a:p>
        </p:txBody>
      </p:sp>
    </p:spTree>
    <p:extLst>
      <p:ext uri="{BB962C8B-B14F-4D97-AF65-F5344CB8AC3E}">
        <p14:creationId xmlns:p14="http://schemas.microsoft.com/office/powerpoint/2010/main" val="2711981635"/>
      </p:ext>
    </p:extLst>
  </p:cSld>
  <p:clrMapOvr>
    <a:masterClrMapping/>
  </p:clrMapOvr>
  <p:transition spd="med">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60631A-40E0-4FA0-8D26-2DA1AC8578F3}"/>
              </a:ext>
            </a:extLst>
          </p:cNvPr>
          <p:cNvSpPr>
            <a:spLocks noGrp="1"/>
          </p:cNvSpPr>
          <p:nvPr>
            <p:ph type="title"/>
          </p:nvPr>
        </p:nvSpPr>
        <p:spPr>
          <a:xfrm>
            <a:off x="178589" y="77792"/>
            <a:ext cx="10259653" cy="561305"/>
          </a:xfrm>
        </p:spPr>
        <p:txBody>
          <a:bodyPr>
            <a:normAutofit fontScale="90000"/>
          </a:bodyPr>
          <a:lstStyle/>
          <a:p>
            <a:r>
              <a:rPr lang="en-US" dirty="0"/>
              <a:t>Module 05c – Date &amp; Time Intelligence</a:t>
            </a:r>
          </a:p>
        </p:txBody>
      </p:sp>
      <p:sp>
        <p:nvSpPr>
          <p:cNvPr id="4" name="Text Placeholder 2">
            <a:extLst>
              <a:ext uri="{FF2B5EF4-FFF2-40B4-BE49-F238E27FC236}">
                <a16:creationId xmlns:a16="http://schemas.microsoft.com/office/drawing/2014/main" id="{9DE332CC-1F52-4AC7-A863-419FA3D47395}"/>
              </a:ext>
            </a:extLst>
          </p:cNvPr>
          <p:cNvSpPr txBox="1">
            <a:spLocks/>
          </p:cNvSpPr>
          <p:nvPr/>
        </p:nvSpPr>
        <p:spPr>
          <a:xfrm>
            <a:off x="178589" y="949427"/>
            <a:ext cx="10720469" cy="517115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Pro" panose="020B0502040504020203"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Pro Light" panose="020B03020405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Pro Light" panose="020B03020405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Pro Light" panose="020B03020405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Pro Light" panose="020B03020405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
        <p:nvSpPr>
          <p:cNvPr id="5" name="Text Placeholder 2">
            <a:extLst>
              <a:ext uri="{FF2B5EF4-FFF2-40B4-BE49-F238E27FC236}">
                <a16:creationId xmlns:a16="http://schemas.microsoft.com/office/drawing/2014/main" id="{0EC861D5-5518-4F8A-ADCD-E4668E761022}"/>
              </a:ext>
            </a:extLst>
          </p:cNvPr>
          <p:cNvSpPr txBox="1">
            <a:spLocks/>
          </p:cNvSpPr>
          <p:nvPr/>
        </p:nvSpPr>
        <p:spPr>
          <a:xfrm>
            <a:off x="144176" y="1101827"/>
            <a:ext cx="5951824" cy="532908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Pro" panose="020B0502040504020203"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Pro Light" panose="020B03020405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Pro Light" panose="020B03020405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Pro Light" panose="020B03020405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Pro Light" panose="020B03020405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Date and Time – Measures</a:t>
            </a:r>
          </a:p>
          <a:p>
            <a:pPr lvl="1"/>
            <a:r>
              <a:rPr lang="en-US" dirty="0"/>
              <a:t>TODAY</a:t>
            </a:r>
          </a:p>
          <a:p>
            <a:pPr lvl="1"/>
            <a:r>
              <a:rPr lang="en-US" dirty="0"/>
              <a:t>DATE</a:t>
            </a:r>
          </a:p>
          <a:p>
            <a:pPr lvl="1"/>
            <a:r>
              <a:rPr lang="en-US" dirty="0"/>
              <a:t>CALENDAR</a:t>
            </a:r>
          </a:p>
          <a:p>
            <a:pPr lvl="1"/>
            <a:r>
              <a:rPr lang="en-US" dirty="0"/>
              <a:t>DATEDIFF</a:t>
            </a:r>
          </a:p>
          <a:p>
            <a:pPr lvl="1"/>
            <a:r>
              <a:rPr lang="en-US" dirty="0"/>
              <a:t>YEAR</a:t>
            </a:r>
          </a:p>
          <a:p>
            <a:pPr lvl="1"/>
            <a:r>
              <a:rPr lang="en-US" dirty="0"/>
              <a:t>WEEKDAY</a:t>
            </a:r>
          </a:p>
          <a:p>
            <a:pPr lvl="1"/>
            <a:endParaRPr lang="en-US" dirty="0"/>
          </a:p>
          <a:p>
            <a:endParaRPr lang="en-US" dirty="0"/>
          </a:p>
          <a:p>
            <a:endParaRPr lang="en-US" dirty="0"/>
          </a:p>
          <a:p>
            <a:endParaRPr lang="en-US" dirty="0"/>
          </a:p>
          <a:p>
            <a:endParaRPr lang="en-US" dirty="0"/>
          </a:p>
          <a:p>
            <a:pPr lvl="1"/>
            <a:endParaRPr lang="en-US" dirty="0"/>
          </a:p>
          <a:p>
            <a:endParaRPr lang="en-US" dirty="0"/>
          </a:p>
        </p:txBody>
      </p:sp>
      <p:sp>
        <p:nvSpPr>
          <p:cNvPr id="6" name="Text Placeholder 2">
            <a:extLst>
              <a:ext uri="{FF2B5EF4-FFF2-40B4-BE49-F238E27FC236}">
                <a16:creationId xmlns:a16="http://schemas.microsoft.com/office/drawing/2014/main" id="{CE3797F2-B2B7-4E63-8568-C6C3C088B48D}"/>
              </a:ext>
            </a:extLst>
          </p:cNvPr>
          <p:cNvSpPr txBox="1">
            <a:spLocks/>
          </p:cNvSpPr>
          <p:nvPr/>
        </p:nvSpPr>
        <p:spPr>
          <a:xfrm>
            <a:off x="6130413" y="949427"/>
            <a:ext cx="5951824" cy="532908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Pro" panose="020B0502040504020203"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Pro Light" panose="020B03020405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Pro Light" panose="020B03020405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Pro Light" panose="020B03020405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Pro Light" panose="020B03020405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Time Intelligence – Measures</a:t>
            </a:r>
          </a:p>
          <a:p>
            <a:pPr lvl="1"/>
            <a:r>
              <a:rPr lang="en-US" dirty="0"/>
              <a:t>DATES (MTD, QTD, YTD)</a:t>
            </a:r>
          </a:p>
          <a:p>
            <a:pPr lvl="1"/>
            <a:r>
              <a:rPr lang="en-US" dirty="0"/>
              <a:t>LASTNONBLANK | FIRSTNONBLANK</a:t>
            </a:r>
          </a:p>
          <a:p>
            <a:pPr lvl="1"/>
            <a:r>
              <a:rPr lang="en-US" dirty="0"/>
              <a:t>DATESBETWEEN | DATESINPERRIOD</a:t>
            </a:r>
          </a:p>
          <a:p>
            <a:pPr lvl="1"/>
            <a:r>
              <a:rPr lang="en-US" dirty="0"/>
              <a:t>DATEADD</a:t>
            </a:r>
          </a:p>
          <a:p>
            <a:pPr lvl="1"/>
            <a:r>
              <a:rPr lang="en-US" dirty="0"/>
              <a:t>SAMEPERIODLASTYEAR</a:t>
            </a:r>
          </a:p>
          <a:p>
            <a:pPr lvl="1"/>
            <a:r>
              <a:rPr lang="en-US" dirty="0"/>
              <a:t>ENDOF (MONTH | QUARTER | YEAR)</a:t>
            </a:r>
          </a:p>
          <a:p>
            <a:pPr lvl="1"/>
            <a:r>
              <a:rPr lang="en-US" dirty="0"/>
              <a:t>PARALLELPERIOD</a:t>
            </a:r>
          </a:p>
          <a:p>
            <a:pPr lvl="1"/>
            <a:r>
              <a:rPr lang="en-US" dirty="0"/>
              <a:t>STARTOF (MONTH | QUARTER | YEAR)</a:t>
            </a:r>
          </a:p>
          <a:p>
            <a:pPr marL="0" indent="0">
              <a:buNone/>
            </a:pPr>
            <a:endParaRPr lang="en-US" dirty="0"/>
          </a:p>
        </p:txBody>
      </p:sp>
    </p:spTree>
    <p:extLst>
      <p:ext uri="{BB962C8B-B14F-4D97-AF65-F5344CB8AC3E}">
        <p14:creationId xmlns:p14="http://schemas.microsoft.com/office/powerpoint/2010/main" val="654335323"/>
      </p:ext>
    </p:extLst>
  </p:cSld>
  <p:clrMapOvr>
    <a:masterClrMapping/>
  </p:clrMapOvr>
  <p:transition spd="med">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4C7BAF-AE8C-4C70-B321-A2AABE816D6A}"/>
              </a:ext>
            </a:extLst>
          </p:cNvPr>
          <p:cNvSpPr>
            <a:spLocks noGrp="1"/>
          </p:cNvSpPr>
          <p:nvPr>
            <p:ph type="title"/>
          </p:nvPr>
        </p:nvSpPr>
        <p:spPr/>
        <p:txBody>
          <a:bodyPr>
            <a:normAutofit fontScale="90000"/>
          </a:bodyPr>
          <a:lstStyle/>
          <a:p>
            <a:r>
              <a:rPr lang="en-US" dirty="0"/>
              <a:t>Module 05c – Date and Time Measures</a:t>
            </a:r>
          </a:p>
        </p:txBody>
      </p:sp>
      <p:sp>
        <p:nvSpPr>
          <p:cNvPr id="3" name="Text Placeholder 2">
            <a:extLst>
              <a:ext uri="{FF2B5EF4-FFF2-40B4-BE49-F238E27FC236}">
                <a16:creationId xmlns:a16="http://schemas.microsoft.com/office/drawing/2014/main" id="{FDCCE1E3-58FD-49C0-93A1-01155146F7AA}"/>
              </a:ext>
            </a:extLst>
          </p:cNvPr>
          <p:cNvSpPr>
            <a:spLocks noGrp="1"/>
          </p:cNvSpPr>
          <p:nvPr>
            <p:ph type="body" sz="quarter" idx="13"/>
          </p:nvPr>
        </p:nvSpPr>
        <p:spPr>
          <a:xfrm>
            <a:off x="104775" y="1028699"/>
            <a:ext cx="11207238" cy="4885403"/>
          </a:xfrm>
        </p:spPr>
        <p:txBody>
          <a:bodyPr/>
          <a:lstStyle/>
          <a:p>
            <a:r>
              <a:rPr lang="en-US" dirty="0"/>
              <a:t>TODAY</a:t>
            </a:r>
          </a:p>
          <a:p>
            <a:pPr lvl="1"/>
            <a:r>
              <a:rPr lang="en-US" dirty="0"/>
              <a:t>Returns the current date</a:t>
            </a:r>
          </a:p>
          <a:p>
            <a:r>
              <a:rPr lang="en-US" dirty="0"/>
              <a:t>DATE</a:t>
            </a:r>
          </a:p>
          <a:p>
            <a:pPr lvl="1"/>
            <a:r>
              <a:rPr lang="en-US" dirty="0"/>
              <a:t>Returns the specified date</a:t>
            </a:r>
          </a:p>
          <a:p>
            <a:r>
              <a:rPr lang="en-US" dirty="0"/>
              <a:t>CALENDAR</a:t>
            </a:r>
          </a:p>
          <a:p>
            <a:pPr lvl="1"/>
            <a:r>
              <a:rPr lang="en-US" dirty="0"/>
              <a:t>Returns a table with one column of dates between specific dates</a:t>
            </a:r>
          </a:p>
          <a:p>
            <a:r>
              <a:rPr lang="en-US" dirty="0"/>
              <a:t>DATEDIFF</a:t>
            </a:r>
          </a:p>
          <a:p>
            <a:pPr lvl="1"/>
            <a:r>
              <a:rPr lang="en-US" dirty="0"/>
              <a:t>Returns the number of units between two input dates</a:t>
            </a:r>
          </a:p>
          <a:p>
            <a:r>
              <a:rPr lang="en-US" dirty="0"/>
              <a:t>DAY | MONTH | YEAR</a:t>
            </a:r>
          </a:p>
          <a:p>
            <a:pPr lvl="1"/>
            <a:r>
              <a:rPr lang="en-US" dirty="0"/>
              <a:t>Returns a number representing the particular value</a:t>
            </a:r>
          </a:p>
        </p:txBody>
      </p:sp>
    </p:spTree>
    <p:extLst>
      <p:ext uri="{BB962C8B-B14F-4D97-AF65-F5344CB8AC3E}">
        <p14:creationId xmlns:p14="http://schemas.microsoft.com/office/powerpoint/2010/main" val="2612889577"/>
      </p:ext>
    </p:extLst>
  </p:cSld>
  <p:clrMapOvr>
    <a:masterClrMapping/>
  </p:clrMapOvr>
  <p:transition spd="med">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6E2F40-C90D-418C-B361-12DDC5805FBF}"/>
              </a:ext>
            </a:extLst>
          </p:cNvPr>
          <p:cNvSpPr>
            <a:spLocks noGrp="1"/>
          </p:cNvSpPr>
          <p:nvPr>
            <p:ph type="title"/>
          </p:nvPr>
        </p:nvSpPr>
        <p:spPr>
          <a:xfrm>
            <a:off x="269239" y="2084172"/>
            <a:ext cx="11653523" cy="1993174"/>
          </a:xfrm>
        </p:spPr>
        <p:txBody>
          <a:bodyPr/>
          <a:lstStyle/>
          <a:p>
            <a:r>
              <a:rPr lang="en-US" b="1" dirty="0">
                <a:solidFill>
                  <a:schemeClr val="bg1"/>
                </a:solidFill>
                <a:latin typeface="Segoe Pro Display" panose="020B0502040504020203" pitchFamily="34" charset="0"/>
              </a:rPr>
              <a:t>Recap &amp; DAX Concepts </a:t>
            </a:r>
            <a:br>
              <a:rPr lang="en-US" b="1" dirty="0">
                <a:solidFill>
                  <a:schemeClr val="bg1"/>
                </a:solidFill>
                <a:latin typeface="Segoe Pro Display" panose="020B0502040504020203" pitchFamily="34" charset="0"/>
              </a:rPr>
            </a:br>
            <a:r>
              <a:rPr lang="en-US" sz="6000" b="1" dirty="0">
                <a:solidFill>
                  <a:schemeClr val="bg1"/>
                </a:solidFill>
                <a:latin typeface="Segoe Pro Display" panose="020B0502040504020203" pitchFamily="34" charset="0"/>
              </a:rPr>
              <a:t>Module 4a</a:t>
            </a:r>
            <a:endParaRPr lang="en-US" b="1" dirty="0">
              <a:solidFill>
                <a:schemeClr val="bg1"/>
              </a:solidFill>
              <a:latin typeface="Segoe Pro Display" panose="020B0502040504020203" pitchFamily="34" charset="0"/>
            </a:endParaRPr>
          </a:p>
        </p:txBody>
      </p:sp>
    </p:spTree>
    <p:extLst>
      <p:ext uri="{BB962C8B-B14F-4D97-AF65-F5344CB8AC3E}">
        <p14:creationId xmlns:p14="http://schemas.microsoft.com/office/powerpoint/2010/main" val="3432995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4C7BAF-AE8C-4C70-B321-A2AABE816D6A}"/>
              </a:ext>
            </a:extLst>
          </p:cNvPr>
          <p:cNvSpPr>
            <a:spLocks noGrp="1"/>
          </p:cNvSpPr>
          <p:nvPr>
            <p:ph type="title"/>
          </p:nvPr>
        </p:nvSpPr>
        <p:spPr/>
        <p:txBody>
          <a:bodyPr>
            <a:normAutofit fontScale="90000"/>
          </a:bodyPr>
          <a:lstStyle/>
          <a:p>
            <a:r>
              <a:rPr lang="en-US" dirty="0"/>
              <a:t>Module 05c – Date and Time Measures</a:t>
            </a:r>
          </a:p>
        </p:txBody>
      </p:sp>
      <p:pic>
        <p:nvPicPr>
          <p:cNvPr id="6" name="Picture 5">
            <a:extLst>
              <a:ext uri="{FF2B5EF4-FFF2-40B4-BE49-F238E27FC236}">
                <a16:creationId xmlns:a16="http://schemas.microsoft.com/office/drawing/2014/main" id="{3672186B-2D1B-4D0E-9625-9F990E465063}"/>
              </a:ext>
            </a:extLst>
          </p:cNvPr>
          <p:cNvPicPr>
            <a:picLocks noChangeAspect="1"/>
          </p:cNvPicPr>
          <p:nvPr/>
        </p:nvPicPr>
        <p:blipFill>
          <a:blip r:embed="rId2"/>
          <a:stretch>
            <a:fillRect/>
          </a:stretch>
        </p:blipFill>
        <p:spPr>
          <a:xfrm>
            <a:off x="257321" y="881380"/>
            <a:ext cx="11105346" cy="5371935"/>
          </a:xfrm>
          <a:prstGeom prst="rect">
            <a:avLst/>
          </a:prstGeom>
        </p:spPr>
      </p:pic>
    </p:spTree>
    <p:extLst>
      <p:ext uri="{BB962C8B-B14F-4D97-AF65-F5344CB8AC3E}">
        <p14:creationId xmlns:p14="http://schemas.microsoft.com/office/powerpoint/2010/main" val="2857207601"/>
      </p:ext>
    </p:extLst>
  </p:cSld>
  <p:clrMapOvr>
    <a:masterClrMapping/>
  </p:clrMapOvr>
  <p:transition spd="med">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4C7BAF-AE8C-4C70-B321-A2AABE816D6A}"/>
              </a:ext>
            </a:extLst>
          </p:cNvPr>
          <p:cNvSpPr>
            <a:spLocks noGrp="1"/>
          </p:cNvSpPr>
          <p:nvPr>
            <p:ph type="title"/>
          </p:nvPr>
        </p:nvSpPr>
        <p:spPr/>
        <p:txBody>
          <a:bodyPr>
            <a:normAutofit fontScale="90000"/>
          </a:bodyPr>
          <a:lstStyle/>
          <a:p>
            <a:r>
              <a:rPr lang="en-US" dirty="0"/>
              <a:t>Module 05c – Date and Time Measures</a:t>
            </a:r>
          </a:p>
        </p:txBody>
      </p:sp>
      <p:pic>
        <p:nvPicPr>
          <p:cNvPr id="3" name="Picture 2">
            <a:extLst>
              <a:ext uri="{FF2B5EF4-FFF2-40B4-BE49-F238E27FC236}">
                <a16:creationId xmlns:a16="http://schemas.microsoft.com/office/drawing/2014/main" id="{867853E4-CE89-45EE-97E6-32AAEDBAF874}"/>
              </a:ext>
            </a:extLst>
          </p:cNvPr>
          <p:cNvPicPr>
            <a:picLocks noChangeAspect="1"/>
          </p:cNvPicPr>
          <p:nvPr/>
        </p:nvPicPr>
        <p:blipFill rotWithShape="1">
          <a:blip r:embed="rId2"/>
          <a:srcRect r="63942"/>
          <a:stretch/>
        </p:blipFill>
        <p:spPr>
          <a:xfrm>
            <a:off x="137086" y="2001081"/>
            <a:ext cx="2747559" cy="2271978"/>
          </a:xfrm>
          <a:prstGeom prst="rect">
            <a:avLst/>
          </a:prstGeom>
        </p:spPr>
      </p:pic>
      <p:pic>
        <p:nvPicPr>
          <p:cNvPr id="4" name="Picture 3">
            <a:extLst>
              <a:ext uri="{FF2B5EF4-FFF2-40B4-BE49-F238E27FC236}">
                <a16:creationId xmlns:a16="http://schemas.microsoft.com/office/drawing/2014/main" id="{235C68B7-F47B-4DA2-90D0-2E524ADBD932}"/>
              </a:ext>
            </a:extLst>
          </p:cNvPr>
          <p:cNvPicPr>
            <a:picLocks noChangeAspect="1"/>
          </p:cNvPicPr>
          <p:nvPr/>
        </p:nvPicPr>
        <p:blipFill>
          <a:blip r:embed="rId3"/>
          <a:stretch>
            <a:fillRect/>
          </a:stretch>
        </p:blipFill>
        <p:spPr>
          <a:xfrm>
            <a:off x="2743126" y="1474839"/>
            <a:ext cx="9448873" cy="5596440"/>
          </a:xfrm>
          <a:prstGeom prst="rect">
            <a:avLst/>
          </a:prstGeom>
        </p:spPr>
      </p:pic>
    </p:spTree>
    <p:extLst>
      <p:ext uri="{BB962C8B-B14F-4D97-AF65-F5344CB8AC3E}">
        <p14:creationId xmlns:p14="http://schemas.microsoft.com/office/powerpoint/2010/main" val="3985763615"/>
      </p:ext>
    </p:extLst>
  </p:cSld>
  <p:clrMapOvr>
    <a:masterClrMapping/>
  </p:clrMapOvr>
  <p:transition spd="med">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4C7BAF-AE8C-4C70-B321-A2AABE816D6A}"/>
              </a:ext>
            </a:extLst>
          </p:cNvPr>
          <p:cNvSpPr>
            <a:spLocks noGrp="1"/>
          </p:cNvSpPr>
          <p:nvPr>
            <p:ph type="title"/>
          </p:nvPr>
        </p:nvSpPr>
        <p:spPr/>
        <p:txBody>
          <a:bodyPr>
            <a:normAutofit fontScale="90000"/>
          </a:bodyPr>
          <a:lstStyle/>
          <a:p>
            <a:r>
              <a:rPr lang="en-US" dirty="0"/>
              <a:t>Module 05c – Date and Time Measures</a:t>
            </a:r>
          </a:p>
        </p:txBody>
      </p:sp>
      <p:pic>
        <p:nvPicPr>
          <p:cNvPr id="5" name="Picture 4">
            <a:extLst>
              <a:ext uri="{FF2B5EF4-FFF2-40B4-BE49-F238E27FC236}">
                <a16:creationId xmlns:a16="http://schemas.microsoft.com/office/drawing/2014/main" id="{84D5D09A-D0E8-43BC-9070-7A2106FF4469}"/>
              </a:ext>
            </a:extLst>
          </p:cNvPr>
          <p:cNvPicPr>
            <a:picLocks noChangeAspect="1"/>
          </p:cNvPicPr>
          <p:nvPr/>
        </p:nvPicPr>
        <p:blipFill>
          <a:blip r:embed="rId3"/>
          <a:stretch>
            <a:fillRect/>
          </a:stretch>
        </p:blipFill>
        <p:spPr>
          <a:xfrm>
            <a:off x="2625213" y="777154"/>
            <a:ext cx="7527434" cy="6213581"/>
          </a:xfrm>
          <a:prstGeom prst="rect">
            <a:avLst/>
          </a:prstGeom>
        </p:spPr>
      </p:pic>
    </p:spTree>
    <p:extLst>
      <p:ext uri="{BB962C8B-B14F-4D97-AF65-F5344CB8AC3E}">
        <p14:creationId xmlns:p14="http://schemas.microsoft.com/office/powerpoint/2010/main" val="3039520720"/>
      </p:ext>
    </p:extLst>
  </p:cSld>
  <p:clrMapOvr>
    <a:masterClrMapping/>
  </p:clrMapOvr>
  <p:transition spd="med">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4C7BAF-AE8C-4C70-B321-A2AABE816D6A}"/>
              </a:ext>
            </a:extLst>
          </p:cNvPr>
          <p:cNvSpPr>
            <a:spLocks noGrp="1"/>
          </p:cNvSpPr>
          <p:nvPr>
            <p:ph type="title"/>
          </p:nvPr>
        </p:nvSpPr>
        <p:spPr/>
        <p:txBody>
          <a:bodyPr>
            <a:normAutofit fontScale="90000"/>
          </a:bodyPr>
          <a:lstStyle/>
          <a:p>
            <a:r>
              <a:rPr lang="en-US" dirty="0"/>
              <a:t>Module 05c – Time Intelligence Measures</a:t>
            </a:r>
          </a:p>
        </p:txBody>
      </p:sp>
      <p:sp>
        <p:nvSpPr>
          <p:cNvPr id="3" name="Text Placeholder 2">
            <a:extLst>
              <a:ext uri="{FF2B5EF4-FFF2-40B4-BE49-F238E27FC236}">
                <a16:creationId xmlns:a16="http://schemas.microsoft.com/office/drawing/2014/main" id="{FDCCE1E3-58FD-49C0-93A1-01155146F7AA}"/>
              </a:ext>
            </a:extLst>
          </p:cNvPr>
          <p:cNvSpPr>
            <a:spLocks noGrp="1"/>
          </p:cNvSpPr>
          <p:nvPr>
            <p:ph type="body" sz="quarter" idx="13"/>
          </p:nvPr>
        </p:nvSpPr>
        <p:spPr>
          <a:xfrm>
            <a:off x="104775" y="1028699"/>
            <a:ext cx="11207238" cy="4885403"/>
          </a:xfrm>
        </p:spPr>
        <p:txBody>
          <a:bodyPr>
            <a:normAutofit fontScale="92500" lnSpcReduction="10000"/>
          </a:bodyPr>
          <a:lstStyle/>
          <a:p>
            <a:r>
              <a:rPr lang="en-US" dirty="0"/>
              <a:t>DATESMTD | DATESQTD | DATESYTD</a:t>
            </a:r>
          </a:p>
          <a:p>
            <a:pPr lvl="1"/>
            <a:r>
              <a:rPr lang="en-US" dirty="0"/>
              <a:t>Returns a set of dates in the period up to the current date</a:t>
            </a:r>
          </a:p>
          <a:p>
            <a:r>
              <a:rPr lang="en-US" dirty="0"/>
              <a:t>LASTNONBLANK | FIRSTNONBLANK</a:t>
            </a:r>
          </a:p>
          <a:p>
            <a:pPr lvl="1"/>
            <a:r>
              <a:rPr lang="en-US" dirty="0"/>
              <a:t>Returns first | last value in a column </a:t>
            </a:r>
          </a:p>
          <a:p>
            <a:r>
              <a:rPr lang="en-US" dirty="0"/>
              <a:t>DATESBETWEEN | DATESINPERIOD</a:t>
            </a:r>
          </a:p>
          <a:p>
            <a:pPr lvl="1"/>
            <a:r>
              <a:rPr lang="en-US" dirty="0"/>
              <a:t>Returns the dates between two given dates or in a given period</a:t>
            </a:r>
          </a:p>
          <a:p>
            <a:r>
              <a:rPr lang="en-US" dirty="0"/>
              <a:t>DATEADD</a:t>
            </a:r>
          </a:p>
          <a:p>
            <a:pPr lvl="1"/>
            <a:r>
              <a:rPr lang="en-US" dirty="0"/>
              <a:t>Moves the given set of dates by a specified interval</a:t>
            </a:r>
          </a:p>
          <a:p>
            <a:r>
              <a:rPr lang="en-US" dirty="0"/>
              <a:t>SAMEPERIODLASTYEAR | PARALLELPERIOD</a:t>
            </a:r>
          </a:p>
          <a:p>
            <a:pPr lvl="1"/>
            <a:r>
              <a:rPr lang="en-US" dirty="0"/>
              <a:t>Returns a set of dates from the previous year or parallel period </a:t>
            </a:r>
          </a:p>
          <a:p>
            <a:r>
              <a:rPr lang="en-US" dirty="0"/>
              <a:t>STARTOF | ENDOF (MONTH | QUARTER | YEAR)</a:t>
            </a:r>
          </a:p>
          <a:p>
            <a:pPr lvl="1"/>
            <a:r>
              <a:rPr lang="en-US" dirty="0"/>
              <a:t>Returns either the start of end of the specified period as date</a:t>
            </a:r>
          </a:p>
        </p:txBody>
      </p:sp>
    </p:spTree>
    <p:extLst>
      <p:ext uri="{BB962C8B-B14F-4D97-AF65-F5344CB8AC3E}">
        <p14:creationId xmlns:p14="http://schemas.microsoft.com/office/powerpoint/2010/main" val="2425981012"/>
      </p:ext>
    </p:extLst>
  </p:cSld>
  <p:clrMapOvr>
    <a:masterClrMapping/>
  </p:clrMapOvr>
  <p:transition spd="med">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4C7BAF-AE8C-4C70-B321-A2AABE816D6A}"/>
              </a:ext>
            </a:extLst>
          </p:cNvPr>
          <p:cNvSpPr>
            <a:spLocks noGrp="1"/>
          </p:cNvSpPr>
          <p:nvPr>
            <p:ph type="title"/>
          </p:nvPr>
        </p:nvSpPr>
        <p:spPr/>
        <p:txBody>
          <a:bodyPr>
            <a:normAutofit fontScale="90000"/>
          </a:bodyPr>
          <a:lstStyle/>
          <a:p>
            <a:r>
              <a:rPr lang="en-US" dirty="0"/>
              <a:t>Module 05c – Time Intelligence Measures</a:t>
            </a:r>
          </a:p>
        </p:txBody>
      </p:sp>
      <p:pic>
        <p:nvPicPr>
          <p:cNvPr id="6" name="Picture 5">
            <a:extLst>
              <a:ext uri="{FF2B5EF4-FFF2-40B4-BE49-F238E27FC236}">
                <a16:creationId xmlns:a16="http://schemas.microsoft.com/office/drawing/2014/main" id="{A5C07581-4CF2-4C41-9E6D-9BF6E62C8F5F}"/>
              </a:ext>
            </a:extLst>
          </p:cNvPr>
          <p:cNvPicPr>
            <a:picLocks noChangeAspect="1"/>
          </p:cNvPicPr>
          <p:nvPr/>
        </p:nvPicPr>
        <p:blipFill>
          <a:blip r:embed="rId3"/>
          <a:stretch>
            <a:fillRect/>
          </a:stretch>
        </p:blipFill>
        <p:spPr>
          <a:xfrm>
            <a:off x="2080801" y="760903"/>
            <a:ext cx="8340441" cy="6229832"/>
          </a:xfrm>
          <a:prstGeom prst="rect">
            <a:avLst/>
          </a:prstGeom>
        </p:spPr>
      </p:pic>
    </p:spTree>
    <p:extLst>
      <p:ext uri="{BB962C8B-B14F-4D97-AF65-F5344CB8AC3E}">
        <p14:creationId xmlns:p14="http://schemas.microsoft.com/office/powerpoint/2010/main" val="3036595280"/>
      </p:ext>
    </p:extLst>
  </p:cSld>
  <p:clrMapOvr>
    <a:masterClrMapping/>
  </p:clrMapOvr>
  <p:transition spd="med">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4C7BAF-AE8C-4C70-B321-A2AABE816D6A}"/>
              </a:ext>
            </a:extLst>
          </p:cNvPr>
          <p:cNvSpPr>
            <a:spLocks noGrp="1"/>
          </p:cNvSpPr>
          <p:nvPr>
            <p:ph type="title"/>
          </p:nvPr>
        </p:nvSpPr>
        <p:spPr/>
        <p:txBody>
          <a:bodyPr>
            <a:normAutofit fontScale="90000"/>
          </a:bodyPr>
          <a:lstStyle/>
          <a:p>
            <a:r>
              <a:rPr lang="en-US" dirty="0"/>
              <a:t>Module 05c – Time Intelligence Measures</a:t>
            </a:r>
          </a:p>
        </p:txBody>
      </p:sp>
      <p:pic>
        <p:nvPicPr>
          <p:cNvPr id="3" name="Picture 2">
            <a:extLst>
              <a:ext uri="{FF2B5EF4-FFF2-40B4-BE49-F238E27FC236}">
                <a16:creationId xmlns:a16="http://schemas.microsoft.com/office/drawing/2014/main" id="{2FB6E36B-7D29-4C8E-B7D0-B73FA7E4D0F2}"/>
              </a:ext>
            </a:extLst>
          </p:cNvPr>
          <p:cNvPicPr>
            <a:picLocks noChangeAspect="1"/>
          </p:cNvPicPr>
          <p:nvPr/>
        </p:nvPicPr>
        <p:blipFill>
          <a:blip r:embed="rId3"/>
          <a:stretch>
            <a:fillRect/>
          </a:stretch>
        </p:blipFill>
        <p:spPr>
          <a:xfrm>
            <a:off x="1319809" y="995125"/>
            <a:ext cx="9552381" cy="6047619"/>
          </a:xfrm>
          <a:prstGeom prst="rect">
            <a:avLst/>
          </a:prstGeom>
        </p:spPr>
      </p:pic>
    </p:spTree>
    <p:extLst>
      <p:ext uri="{BB962C8B-B14F-4D97-AF65-F5344CB8AC3E}">
        <p14:creationId xmlns:p14="http://schemas.microsoft.com/office/powerpoint/2010/main" val="2303269884"/>
      </p:ext>
    </p:extLst>
  </p:cSld>
  <p:clrMapOvr>
    <a:masterClrMapping/>
  </p:clrMapOvr>
  <p:transition spd="med">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4C7BAF-AE8C-4C70-B321-A2AABE816D6A}"/>
              </a:ext>
            </a:extLst>
          </p:cNvPr>
          <p:cNvSpPr>
            <a:spLocks noGrp="1"/>
          </p:cNvSpPr>
          <p:nvPr>
            <p:ph type="title"/>
          </p:nvPr>
        </p:nvSpPr>
        <p:spPr/>
        <p:txBody>
          <a:bodyPr>
            <a:normAutofit fontScale="90000"/>
          </a:bodyPr>
          <a:lstStyle/>
          <a:p>
            <a:r>
              <a:rPr lang="en-US" dirty="0"/>
              <a:t>Module 05c – Time Intelligence Measures</a:t>
            </a:r>
          </a:p>
        </p:txBody>
      </p:sp>
      <p:pic>
        <p:nvPicPr>
          <p:cNvPr id="4" name="Picture 3">
            <a:extLst>
              <a:ext uri="{FF2B5EF4-FFF2-40B4-BE49-F238E27FC236}">
                <a16:creationId xmlns:a16="http://schemas.microsoft.com/office/drawing/2014/main" id="{F63A3743-0936-417F-AB6A-57E5509B5CFD}"/>
              </a:ext>
            </a:extLst>
          </p:cNvPr>
          <p:cNvPicPr>
            <a:picLocks noChangeAspect="1"/>
          </p:cNvPicPr>
          <p:nvPr/>
        </p:nvPicPr>
        <p:blipFill>
          <a:blip r:embed="rId3"/>
          <a:stretch>
            <a:fillRect/>
          </a:stretch>
        </p:blipFill>
        <p:spPr>
          <a:xfrm>
            <a:off x="1710812" y="771700"/>
            <a:ext cx="8975663" cy="6275516"/>
          </a:xfrm>
          <a:prstGeom prst="rect">
            <a:avLst/>
          </a:prstGeom>
        </p:spPr>
      </p:pic>
    </p:spTree>
    <p:extLst>
      <p:ext uri="{BB962C8B-B14F-4D97-AF65-F5344CB8AC3E}">
        <p14:creationId xmlns:p14="http://schemas.microsoft.com/office/powerpoint/2010/main" val="1188559887"/>
      </p:ext>
    </p:extLst>
  </p:cSld>
  <p:clrMapOvr>
    <a:masterClrMapping/>
  </p:clrMapOvr>
  <p:transition spd="med">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4C7BAF-AE8C-4C70-B321-A2AABE816D6A}"/>
              </a:ext>
            </a:extLst>
          </p:cNvPr>
          <p:cNvSpPr>
            <a:spLocks noGrp="1"/>
          </p:cNvSpPr>
          <p:nvPr>
            <p:ph type="title"/>
          </p:nvPr>
        </p:nvSpPr>
        <p:spPr/>
        <p:txBody>
          <a:bodyPr>
            <a:normAutofit fontScale="90000"/>
          </a:bodyPr>
          <a:lstStyle/>
          <a:p>
            <a:r>
              <a:rPr lang="en-US" dirty="0"/>
              <a:t>Module 05c – Time Intelligence Measures</a:t>
            </a:r>
          </a:p>
        </p:txBody>
      </p:sp>
      <p:pic>
        <p:nvPicPr>
          <p:cNvPr id="3" name="Picture 2">
            <a:extLst>
              <a:ext uri="{FF2B5EF4-FFF2-40B4-BE49-F238E27FC236}">
                <a16:creationId xmlns:a16="http://schemas.microsoft.com/office/drawing/2014/main" id="{75F40C83-B0CC-4997-885A-5E90BFB84D63}"/>
              </a:ext>
            </a:extLst>
          </p:cNvPr>
          <p:cNvPicPr>
            <a:picLocks noChangeAspect="1"/>
          </p:cNvPicPr>
          <p:nvPr/>
        </p:nvPicPr>
        <p:blipFill>
          <a:blip r:embed="rId3"/>
          <a:stretch>
            <a:fillRect/>
          </a:stretch>
        </p:blipFill>
        <p:spPr>
          <a:xfrm>
            <a:off x="1552196" y="763750"/>
            <a:ext cx="9297672" cy="6241734"/>
          </a:xfrm>
          <a:prstGeom prst="rect">
            <a:avLst/>
          </a:prstGeom>
        </p:spPr>
      </p:pic>
    </p:spTree>
    <p:extLst>
      <p:ext uri="{BB962C8B-B14F-4D97-AF65-F5344CB8AC3E}">
        <p14:creationId xmlns:p14="http://schemas.microsoft.com/office/powerpoint/2010/main" val="70744225"/>
      </p:ext>
    </p:extLst>
  </p:cSld>
  <p:clrMapOvr>
    <a:masterClrMapping/>
  </p:clrMapOvr>
  <p:transition spd="med">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4C7BAF-AE8C-4C70-B321-A2AABE816D6A}"/>
              </a:ext>
            </a:extLst>
          </p:cNvPr>
          <p:cNvSpPr>
            <a:spLocks noGrp="1"/>
          </p:cNvSpPr>
          <p:nvPr>
            <p:ph type="title"/>
          </p:nvPr>
        </p:nvSpPr>
        <p:spPr/>
        <p:txBody>
          <a:bodyPr>
            <a:normAutofit fontScale="90000"/>
          </a:bodyPr>
          <a:lstStyle/>
          <a:p>
            <a:r>
              <a:rPr lang="en-US" dirty="0"/>
              <a:t>Module 05c – Time Intelligence Measures</a:t>
            </a:r>
          </a:p>
        </p:txBody>
      </p:sp>
      <p:pic>
        <p:nvPicPr>
          <p:cNvPr id="4" name="Picture 3">
            <a:extLst>
              <a:ext uri="{FF2B5EF4-FFF2-40B4-BE49-F238E27FC236}">
                <a16:creationId xmlns:a16="http://schemas.microsoft.com/office/drawing/2014/main" id="{3C7BE415-B5CD-4A03-8BB4-9274DF34B58E}"/>
              </a:ext>
            </a:extLst>
          </p:cNvPr>
          <p:cNvPicPr>
            <a:picLocks noChangeAspect="1"/>
          </p:cNvPicPr>
          <p:nvPr/>
        </p:nvPicPr>
        <p:blipFill>
          <a:blip r:embed="rId3"/>
          <a:stretch>
            <a:fillRect/>
          </a:stretch>
        </p:blipFill>
        <p:spPr>
          <a:xfrm>
            <a:off x="1335120" y="760903"/>
            <a:ext cx="9521759" cy="6233734"/>
          </a:xfrm>
          <a:prstGeom prst="rect">
            <a:avLst/>
          </a:prstGeom>
        </p:spPr>
      </p:pic>
    </p:spTree>
    <p:extLst>
      <p:ext uri="{BB962C8B-B14F-4D97-AF65-F5344CB8AC3E}">
        <p14:creationId xmlns:p14="http://schemas.microsoft.com/office/powerpoint/2010/main" val="1055769364"/>
      </p:ext>
    </p:extLst>
  </p:cSld>
  <p:clrMapOvr>
    <a:masterClrMapping/>
  </p:clrMapOvr>
  <p:transition spd="med">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4C7BAF-AE8C-4C70-B321-A2AABE816D6A}"/>
              </a:ext>
            </a:extLst>
          </p:cNvPr>
          <p:cNvSpPr>
            <a:spLocks noGrp="1"/>
          </p:cNvSpPr>
          <p:nvPr>
            <p:ph type="title"/>
          </p:nvPr>
        </p:nvSpPr>
        <p:spPr/>
        <p:txBody>
          <a:bodyPr>
            <a:normAutofit fontScale="90000"/>
          </a:bodyPr>
          <a:lstStyle/>
          <a:p>
            <a:r>
              <a:rPr lang="en-US" dirty="0"/>
              <a:t>Module 05c – Time Intelligence Measures</a:t>
            </a:r>
          </a:p>
        </p:txBody>
      </p:sp>
      <p:pic>
        <p:nvPicPr>
          <p:cNvPr id="3" name="Picture 2">
            <a:extLst>
              <a:ext uri="{FF2B5EF4-FFF2-40B4-BE49-F238E27FC236}">
                <a16:creationId xmlns:a16="http://schemas.microsoft.com/office/drawing/2014/main" id="{B561518E-EB4F-4693-AE72-60D43BDFB3E7}"/>
              </a:ext>
            </a:extLst>
          </p:cNvPr>
          <p:cNvPicPr>
            <a:picLocks noChangeAspect="1"/>
          </p:cNvPicPr>
          <p:nvPr/>
        </p:nvPicPr>
        <p:blipFill>
          <a:blip r:embed="rId3"/>
          <a:stretch>
            <a:fillRect/>
          </a:stretch>
        </p:blipFill>
        <p:spPr>
          <a:xfrm>
            <a:off x="575187" y="731741"/>
            <a:ext cx="10406527" cy="6126260"/>
          </a:xfrm>
          <a:prstGeom prst="rect">
            <a:avLst/>
          </a:prstGeom>
        </p:spPr>
      </p:pic>
    </p:spTree>
    <p:extLst>
      <p:ext uri="{BB962C8B-B14F-4D97-AF65-F5344CB8AC3E}">
        <p14:creationId xmlns:p14="http://schemas.microsoft.com/office/powerpoint/2010/main" val="1731709519"/>
      </p:ext>
    </p:extLst>
  </p:cSld>
  <p:clrMapOvr>
    <a:masterClrMapping/>
  </p:clrMapOvr>
  <p:transition spd="med">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15F5CA-010E-4E6A-BB4C-6FD5E1849CE2}"/>
              </a:ext>
            </a:extLst>
          </p:cNvPr>
          <p:cNvSpPr>
            <a:spLocks noGrp="1"/>
          </p:cNvSpPr>
          <p:nvPr>
            <p:ph type="title"/>
          </p:nvPr>
        </p:nvSpPr>
        <p:spPr/>
        <p:txBody>
          <a:bodyPr>
            <a:normAutofit fontScale="90000"/>
          </a:bodyPr>
          <a:lstStyle/>
          <a:p>
            <a:r>
              <a:rPr lang="en-US" dirty="0"/>
              <a:t>Module 4a - DAX Evaluation Contexts</a:t>
            </a:r>
          </a:p>
        </p:txBody>
      </p:sp>
      <p:sp>
        <p:nvSpPr>
          <p:cNvPr id="3" name="Text Placeholder 2">
            <a:extLst>
              <a:ext uri="{FF2B5EF4-FFF2-40B4-BE49-F238E27FC236}">
                <a16:creationId xmlns:a16="http://schemas.microsoft.com/office/drawing/2014/main" id="{18B65948-0D97-4C3E-972F-9673564EED44}"/>
              </a:ext>
            </a:extLst>
          </p:cNvPr>
          <p:cNvSpPr>
            <a:spLocks noGrp="1"/>
          </p:cNvSpPr>
          <p:nvPr>
            <p:ph type="body" sz="quarter" idx="13"/>
          </p:nvPr>
        </p:nvSpPr>
        <p:spPr>
          <a:xfrm>
            <a:off x="104775" y="1028700"/>
            <a:ext cx="10180638" cy="5359400"/>
          </a:xfrm>
        </p:spPr>
        <p:txBody>
          <a:bodyPr>
            <a:normAutofit lnSpcReduction="10000"/>
          </a:bodyPr>
          <a:lstStyle/>
          <a:p>
            <a:r>
              <a:rPr lang="en-US" dirty="0"/>
              <a:t>Any DAX expression is evaluated inside a certain context</a:t>
            </a:r>
          </a:p>
          <a:p>
            <a:endParaRPr lang="en-US" dirty="0"/>
          </a:p>
          <a:p>
            <a:r>
              <a:rPr lang="en-US" dirty="0"/>
              <a:t>The context is the environment under which the formula is evaluated</a:t>
            </a:r>
          </a:p>
          <a:p>
            <a:endParaRPr lang="en-US" dirty="0"/>
          </a:p>
          <a:p>
            <a:r>
              <a:rPr lang="en-US" dirty="0"/>
              <a:t>“The surrounding area of the cell where DAX evaluated the formula”</a:t>
            </a:r>
          </a:p>
          <a:p>
            <a:endParaRPr lang="en-US" dirty="0"/>
          </a:p>
          <a:p>
            <a:r>
              <a:rPr lang="en-US" dirty="0"/>
              <a:t>2 Kinds</a:t>
            </a:r>
          </a:p>
          <a:p>
            <a:pPr lvl="1"/>
            <a:r>
              <a:rPr lang="en-US" dirty="0"/>
              <a:t>Row Context – the context that always contain a single row and DAX defines during the creation of the formula</a:t>
            </a:r>
          </a:p>
          <a:p>
            <a:pPr lvl="1"/>
            <a:r>
              <a:rPr lang="en-US" dirty="0"/>
              <a:t>Filter Context – based on the context defined by it’s current filters &amp; environment</a:t>
            </a:r>
          </a:p>
        </p:txBody>
      </p:sp>
    </p:spTree>
    <p:extLst>
      <p:ext uri="{BB962C8B-B14F-4D97-AF65-F5344CB8AC3E}">
        <p14:creationId xmlns:p14="http://schemas.microsoft.com/office/powerpoint/2010/main" val="470774405"/>
      </p:ext>
    </p:extLst>
  </p:cSld>
  <p:clrMapOvr>
    <a:masterClrMapping/>
  </p:clrMapOvr>
  <p:transition spd="med">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4C7BAF-AE8C-4C70-B321-A2AABE816D6A}"/>
              </a:ext>
            </a:extLst>
          </p:cNvPr>
          <p:cNvSpPr>
            <a:spLocks noGrp="1"/>
          </p:cNvSpPr>
          <p:nvPr>
            <p:ph type="title"/>
          </p:nvPr>
        </p:nvSpPr>
        <p:spPr/>
        <p:txBody>
          <a:bodyPr>
            <a:normAutofit fontScale="90000"/>
          </a:bodyPr>
          <a:lstStyle/>
          <a:p>
            <a:r>
              <a:rPr lang="en-US" dirty="0"/>
              <a:t>Module 05c – Time Intelligence Measures</a:t>
            </a:r>
          </a:p>
        </p:txBody>
      </p:sp>
      <p:pic>
        <p:nvPicPr>
          <p:cNvPr id="4" name="Picture 3">
            <a:extLst>
              <a:ext uri="{FF2B5EF4-FFF2-40B4-BE49-F238E27FC236}">
                <a16:creationId xmlns:a16="http://schemas.microsoft.com/office/drawing/2014/main" id="{68C41BD5-F155-4E65-ADD5-ECCF1DF51EE7}"/>
              </a:ext>
            </a:extLst>
          </p:cNvPr>
          <p:cNvPicPr>
            <a:picLocks noChangeAspect="1"/>
          </p:cNvPicPr>
          <p:nvPr/>
        </p:nvPicPr>
        <p:blipFill>
          <a:blip r:embed="rId3"/>
          <a:stretch>
            <a:fillRect/>
          </a:stretch>
        </p:blipFill>
        <p:spPr>
          <a:xfrm>
            <a:off x="1436722" y="737419"/>
            <a:ext cx="9684148" cy="6276763"/>
          </a:xfrm>
          <a:prstGeom prst="rect">
            <a:avLst/>
          </a:prstGeom>
        </p:spPr>
      </p:pic>
    </p:spTree>
    <p:extLst>
      <p:ext uri="{BB962C8B-B14F-4D97-AF65-F5344CB8AC3E}">
        <p14:creationId xmlns:p14="http://schemas.microsoft.com/office/powerpoint/2010/main" val="169521614"/>
      </p:ext>
    </p:extLst>
  </p:cSld>
  <p:clrMapOvr>
    <a:masterClrMapping/>
  </p:clrMapOvr>
  <p:transition spd="med">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4C7BAF-AE8C-4C70-B321-A2AABE816D6A}"/>
              </a:ext>
            </a:extLst>
          </p:cNvPr>
          <p:cNvSpPr>
            <a:spLocks noGrp="1"/>
          </p:cNvSpPr>
          <p:nvPr>
            <p:ph type="title"/>
          </p:nvPr>
        </p:nvSpPr>
        <p:spPr/>
        <p:txBody>
          <a:bodyPr>
            <a:normAutofit fontScale="90000"/>
          </a:bodyPr>
          <a:lstStyle/>
          <a:p>
            <a:r>
              <a:rPr lang="en-US" dirty="0"/>
              <a:t>Module 05c – Time Intelligence Measures</a:t>
            </a:r>
          </a:p>
        </p:txBody>
      </p:sp>
      <p:pic>
        <p:nvPicPr>
          <p:cNvPr id="3" name="Picture 2">
            <a:extLst>
              <a:ext uri="{FF2B5EF4-FFF2-40B4-BE49-F238E27FC236}">
                <a16:creationId xmlns:a16="http://schemas.microsoft.com/office/drawing/2014/main" id="{17E216DF-21E9-4EB3-B409-1D8155F92A51}"/>
              </a:ext>
            </a:extLst>
          </p:cNvPr>
          <p:cNvPicPr>
            <a:picLocks noChangeAspect="1"/>
          </p:cNvPicPr>
          <p:nvPr/>
        </p:nvPicPr>
        <p:blipFill>
          <a:blip r:embed="rId3"/>
          <a:stretch>
            <a:fillRect/>
          </a:stretch>
        </p:blipFill>
        <p:spPr>
          <a:xfrm>
            <a:off x="1086476" y="1172286"/>
            <a:ext cx="10019048" cy="5685714"/>
          </a:xfrm>
          <a:prstGeom prst="rect">
            <a:avLst/>
          </a:prstGeom>
        </p:spPr>
      </p:pic>
    </p:spTree>
    <p:extLst>
      <p:ext uri="{BB962C8B-B14F-4D97-AF65-F5344CB8AC3E}">
        <p14:creationId xmlns:p14="http://schemas.microsoft.com/office/powerpoint/2010/main" val="4058367548"/>
      </p:ext>
    </p:extLst>
  </p:cSld>
  <p:clrMapOvr>
    <a:masterClrMapping/>
  </p:clrMapOvr>
  <p:transition spd="med">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4C7BAF-AE8C-4C70-B321-A2AABE816D6A}"/>
              </a:ext>
            </a:extLst>
          </p:cNvPr>
          <p:cNvSpPr>
            <a:spLocks noGrp="1"/>
          </p:cNvSpPr>
          <p:nvPr>
            <p:ph type="title"/>
          </p:nvPr>
        </p:nvSpPr>
        <p:spPr/>
        <p:txBody>
          <a:bodyPr>
            <a:normAutofit fontScale="90000"/>
          </a:bodyPr>
          <a:lstStyle/>
          <a:p>
            <a:r>
              <a:rPr lang="en-US" dirty="0"/>
              <a:t>Module 05c – Examples</a:t>
            </a:r>
          </a:p>
        </p:txBody>
      </p:sp>
      <p:sp>
        <p:nvSpPr>
          <p:cNvPr id="3" name="Text Placeholder 2">
            <a:extLst>
              <a:ext uri="{FF2B5EF4-FFF2-40B4-BE49-F238E27FC236}">
                <a16:creationId xmlns:a16="http://schemas.microsoft.com/office/drawing/2014/main" id="{FDCCE1E3-58FD-49C0-93A1-01155146F7AA}"/>
              </a:ext>
            </a:extLst>
          </p:cNvPr>
          <p:cNvSpPr>
            <a:spLocks noGrp="1"/>
          </p:cNvSpPr>
          <p:nvPr>
            <p:ph type="body" sz="quarter" idx="13"/>
          </p:nvPr>
        </p:nvSpPr>
        <p:spPr>
          <a:xfrm>
            <a:off x="104775" y="1028699"/>
            <a:ext cx="11207238" cy="4885403"/>
          </a:xfrm>
        </p:spPr>
        <p:txBody>
          <a:bodyPr>
            <a:normAutofit/>
          </a:bodyPr>
          <a:lstStyle/>
          <a:p>
            <a:r>
              <a:rPr lang="en-US" dirty="0"/>
              <a:t>Year to Date</a:t>
            </a:r>
          </a:p>
          <a:p>
            <a:endParaRPr lang="en-US" dirty="0"/>
          </a:p>
          <a:p>
            <a:r>
              <a:rPr lang="en-US" dirty="0"/>
              <a:t>Period over Period (Total)</a:t>
            </a:r>
          </a:p>
          <a:p>
            <a:endParaRPr lang="en-US" dirty="0"/>
          </a:p>
          <a:p>
            <a:r>
              <a:rPr lang="en-US" dirty="0"/>
              <a:t>Period over Period (by current time frame)</a:t>
            </a:r>
          </a:p>
          <a:p>
            <a:endParaRPr lang="en-US" dirty="0"/>
          </a:p>
        </p:txBody>
      </p:sp>
    </p:spTree>
    <p:extLst>
      <p:ext uri="{BB962C8B-B14F-4D97-AF65-F5344CB8AC3E}">
        <p14:creationId xmlns:p14="http://schemas.microsoft.com/office/powerpoint/2010/main" val="1233277054"/>
      </p:ext>
    </p:extLst>
  </p:cSld>
  <p:clrMapOvr>
    <a:masterClrMapping/>
  </p:clrMapOvr>
  <p:transition spd="med">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a:extLst>
              <a:ext uri="{FF2B5EF4-FFF2-40B4-BE49-F238E27FC236}">
                <a16:creationId xmlns:a16="http://schemas.microsoft.com/office/drawing/2014/main" id="{5350D025-CE85-4792-83ED-E47815153BC0}"/>
              </a:ext>
            </a:extLst>
          </p:cNvPr>
          <p:cNvSpPr txBox="1">
            <a:spLocks/>
          </p:cNvSpPr>
          <p:nvPr/>
        </p:nvSpPr>
        <p:spPr>
          <a:xfrm>
            <a:off x="538477" y="1744960"/>
            <a:ext cx="11653523" cy="2139688"/>
          </a:xfrm>
          <a:prstGeom prst="rect">
            <a:avLst/>
          </a:prstGeom>
          <a:noFill/>
        </p:spPr>
        <p:txBody>
          <a:bodyPr vert="horz" lIns="91440" tIns="91440" rIns="91440" bIns="91440" rtlCol="0" anchor="t" anchorCtr="0">
            <a:spAutoFit/>
          </a:bodyPr>
          <a:lstStyle>
            <a:lvl1pPr algn="l" defTabSz="914400" rtl="0" eaLnBrk="1" latinLnBrk="0" hangingPunct="1">
              <a:lnSpc>
                <a:spcPct val="90000"/>
              </a:lnSpc>
              <a:spcBef>
                <a:spcPct val="0"/>
              </a:spcBef>
              <a:buNone/>
              <a:defRPr sz="7058" kern="1200" spc="-98" baseline="0">
                <a:gradFill>
                  <a:gsLst>
                    <a:gs pos="100000">
                      <a:schemeClr val="tx1"/>
                    </a:gs>
                    <a:gs pos="0">
                      <a:schemeClr val="tx1"/>
                    </a:gs>
                  </a:gsLst>
                  <a:lin ang="5400000" scaled="0"/>
                </a:gradFill>
                <a:latin typeface="Segoe Pro Display Light" panose="020B0302040504020203" pitchFamily="34" charset="0"/>
                <a:ea typeface="+mj-ea"/>
                <a:cs typeface="+mj-cs"/>
              </a:defRPr>
            </a:lvl1pPr>
          </a:lstStyle>
          <a:p>
            <a:r>
              <a:rPr lang="en-US" b="1" dirty="0">
                <a:solidFill>
                  <a:schemeClr val="bg1"/>
                </a:solidFill>
                <a:latin typeface="Segoe Pro Display" panose="020B0502040504020203" pitchFamily="34" charset="0"/>
              </a:rPr>
              <a:t>Module 05c:</a:t>
            </a:r>
            <a:br>
              <a:rPr lang="en-US" b="1" dirty="0">
                <a:solidFill>
                  <a:schemeClr val="bg1"/>
                </a:solidFill>
                <a:latin typeface="Segoe Pro Display" panose="020B0502040504020203" pitchFamily="34" charset="0"/>
              </a:rPr>
            </a:br>
            <a:r>
              <a:rPr lang="en-US" b="1" dirty="0">
                <a:solidFill>
                  <a:schemeClr val="bg1"/>
                </a:solidFill>
                <a:latin typeface="Segoe Pro Display" panose="020B0502040504020203" pitchFamily="34" charset="0"/>
              </a:rPr>
              <a:t>Demo</a:t>
            </a:r>
          </a:p>
        </p:txBody>
      </p:sp>
    </p:spTree>
    <p:extLst>
      <p:ext uri="{BB962C8B-B14F-4D97-AF65-F5344CB8AC3E}">
        <p14:creationId xmlns:p14="http://schemas.microsoft.com/office/powerpoint/2010/main" val="3634409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3">
            <a:extLst>
              <a:ext uri="{FF2B5EF4-FFF2-40B4-BE49-F238E27FC236}">
                <a16:creationId xmlns:a16="http://schemas.microsoft.com/office/drawing/2014/main" id="{5350D025-CE85-4792-83ED-E47815153BC0}"/>
              </a:ext>
            </a:extLst>
          </p:cNvPr>
          <p:cNvSpPr txBox="1">
            <a:spLocks/>
          </p:cNvSpPr>
          <p:nvPr/>
        </p:nvSpPr>
        <p:spPr>
          <a:xfrm>
            <a:off x="538477" y="1744960"/>
            <a:ext cx="11653523" cy="2139688"/>
          </a:xfrm>
          <a:prstGeom prst="rect">
            <a:avLst/>
          </a:prstGeom>
          <a:noFill/>
        </p:spPr>
        <p:txBody>
          <a:bodyPr vert="horz" lIns="91440" tIns="91440" rIns="91440" bIns="91440" rtlCol="0" anchor="t" anchorCtr="0">
            <a:spAutoFit/>
          </a:bodyPr>
          <a:lstStyle>
            <a:lvl1pPr algn="l" defTabSz="914400" rtl="0" eaLnBrk="1" latinLnBrk="0" hangingPunct="1">
              <a:lnSpc>
                <a:spcPct val="90000"/>
              </a:lnSpc>
              <a:spcBef>
                <a:spcPct val="0"/>
              </a:spcBef>
              <a:buNone/>
              <a:defRPr sz="7058" kern="1200" spc="-98" baseline="0">
                <a:gradFill>
                  <a:gsLst>
                    <a:gs pos="100000">
                      <a:schemeClr val="tx1"/>
                    </a:gs>
                    <a:gs pos="0">
                      <a:schemeClr val="tx1"/>
                    </a:gs>
                  </a:gsLst>
                  <a:lin ang="5400000" scaled="0"/>
                </a:gradFill>
                <a:latin typeface="Segoe Pro Display Light" panose="020B0302040504020203" pitchFamily="34" charset="0"/>
                <a:ea typeface="+mj-ea"/>
                <a:cs typeface="+mj-cs"/>
              </a:defRPr>
            </a:lvl1pPr>
          </a:lstStyle>
          <a:p>
            <a:r>
              <a:rPr lang="en-US" b="1" dirty="0">
                <a:solidFill>
                  <a:schemeClr val="bg1"/>
                </a:solidFill>
                <a:latin typeface="Segoe Pro Display" panose="020B0502040504020203" pitchFamily="34" charset="0"/>
              </a:rPr>
              <a:t>Module 05d:</a:t>
            </a:r>
            <a:br>
              <a:rPr lang="en-US" b="1" dirty="0">
                <a:solidFill>
                  <a:schemeClr val="bg1"/>
                </a:solidFill>
                <a:latin typeface="Segoe Pro Display" panose="020B0502040504020203" pitchFamily="34" charset="0"/>
              </a:rPr>
            </a:br>
            <a:r>
              <a:rPr lang="en-US" b="1" dirty="0">
                <a:solidFill>
                  <a:schemeClr val="bg1"/>
                </a:solidFill>
                <a:latin typeface="Segoe Pro Display" panose="020B0502040504020203" pitchFamily="34" charset="0"/>
              </a:rPr>
              <a:t>Variables</a:t>
            </a:r>
          </a:p>
        </p:txBody>
      </p:sp>
    </p:spTree>
    <p:extLst>
      <p:ext uri="{BB962C8B-B14F-4D97-AF65-F5344CB8AC3E}">
        <p14:creationId xmlns:p14="http://schemas.microsoft.com/office/powerpoint/2010/main" val="57737779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4" name="TextBox 3"/>
          <p:cNvSpPr txBox="1"/>
          <p:nvPr/>
        </p:nvSpPr>
        <p:spPr>
          <a:xfrm>
            <a:off x="355042" y="36543"/>
            <a:ext cx="11099599"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MODULE OBJECTIVES </a:t>
            </a:r>
          </a:p>
        </p:txBody>
      </p:sp>
      <p:pic>
        <p:nvPicPr>
          <p:cNvPr id="60" name="Picture 5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85404" y="144034"/>
            <a:ext cx="1310624" cy="406167"/>
          </a:xfrm>
          <a:prstGeom prst="rect">
            <a:avLst/>
          </a:prstGeom>
        </p:spPr>
      </p:pic>
      <p:sp>
        <p:nvSpPr>
          <p:cNvPr id="5" name="Rectangle 4"/>
          <p:cNvSpPr/>
          <p:nvPr/>
        </p:nvSpPr>
        <p:spPr>
          <a:xfrm>
            <a:off x="231833" y="1185026"/>
            <a:ext cx="11037454" cy="3000821"/>
          </a:xfrm>
          <a:prstGeom prst="rect">
            <a:avLst/>
          </a:prstGeom>
        </p:spPr>
        <p:txBody>
          <a:bodyPr wrap="square">
            <a:spAutoFit/>
          </a:bodyPr>
          <a:lstStyle/>
          <a:p>
            <a:pPr marL="342900" indent="-342900">
              <a:lnSpc>
                <a:spcPct val="120000"/>
              </a:lnSpc>
              <a:spcAft>
                <a:spcPts val="1800"/>
              </a:spcAft>
              <a:buFont typeface="Arial" panose="020B0604020202020204" pitchFamily="34" charset="0"/>
              <a:buChar char="•"/>
            </a:pPr>
            <a:r>
              <a:rPr lang="en-US" sz="2400" dirty="0">
                <a:solidFill>
                  <a:schemeClr val="tx1">
                    <a:lumMod val="50000"/>
                  </a:schemeClr>
                </a:solidFill>
              </a:rPr>
              <a:t>Be able to parse advanced DAX formulas (e.g., cumulative functions)</a:t>
            </a:r>
          </a:p>
          <a:p>
            <a:pPr marL="342900" indent="-342900">
              <a:lnSpc>
                <a:spcPct val="120000"/>
              </a:lnSpc>
              <a:spcAft>
                <a:spcPts val="1800"/>
              </a:spcAft>
              <a:buFont typeface="Arial" panose="020B0604020202020204" pitchFamily="34" charset="0"/>
              <a:buChar char="•"/>
            </a:pPr>
            <a:r>
              <a:rPr lang="en-US" sz="2400" dirty="0">
                <a:solidFill>
                  <a:schemeClr val="tx1">
                    <a:lumMod val="50000"/>
                  </a:schemeClr>
                </a:solidFill>
              </a:rPr>
              <a:t>Gain familiarity with standard DAX patterns</a:t>
            </a:r>
          </a:p>
          <a:p>
            <a:pPr marL="342900" indent="-342900">
              <a:lnSpc>
                <a:spcPct val="120000"/>
              </a:lnSpc>
              <a:spcAft>
                <a:spcPts val="1800"/>
              </a:spcAft>
              <a:buFont typeface="Arial" panose="020B0604020202020204" pitchFamily="34" charset="0"/>
              <a:buChar char="•"/>
            </a:pPr>
            <a:r>
              <a:rPr lang="en-US" sz="2400" dirty="0">
                <a:solidFill>
                  <a:schemeClr val="tx1">
                    <a:lumMod val="50000"/>
                  </a:schemeClr>
                </a:solidFill>
              </a:rPr>
              <a:t>Introduction to resources for further learning</a:t>
            </a:r>
          </a:p>
          <a:p>
            <a:pPr marL="342900" indent="-342900">
              <a:lnSpc>
                <a:spcPct val="120000"/>
              </a:lnSpc>
              <a:buFont typeface="Arial" panose="020B0604020202020204" pitchFamily="34" charset="0"/>
              <a:buChar char="•"/>
            </a:pPr>
            <a:endParaRPr lang="en-US" sz="2400" dirty="0">
              <a:solidFill>
                <a:schemeClr val="tx1">
                  <a:lumMod val="50000"/>
                </a:schemeClr>
              </a:solidFill>
            </a:endParaRPr>
          </a:p>
          <a:p>
            <a:pPr>
              <a:lnSpc>
                <a:spcPct val="120000"/>
              </a:lnSpc>
            </a:pPr>
            <a:endParaRPr lang="en-US" sz="2400" dirty="0">
              <a:solidFill>
                <a:schemeClr val="tx1">
                  <a:lumMod val="50000"/>
                </a:schemeClr>
              </a:solidFill>
            </a:endParaRPr>
          </a:p>
        </p:txBody>
      </p:sp>
    </p:spTree>
    <p:extLst>
      <p:ext uri="{BB962C8B-B14F-4D97-AF65-F5344CB8AC3E}">
        <p14:creationId xmlns:p14="http://schemas.microsoft.com/office/powerpoint/2010/main" val="2630922529"/>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67500" y="1148156"/>
            <a:ext cx="11655840" cy="524527"/>
          </a:xfrm>
        </p:spPr>
        <p:txBody>
          <a:bodyPr vert="horz" wrap="square" lIns="146304" tIns="91440" rIns="146304" bIns="91440" rtlCol="0" anchor="t">
            <a:noAutofit/>
          </a:bodyPr>
          <a:lstStyle/>
          <a:p>
            <a:r>
              <a:rPr lang="en-US" sz="2800" b="1" dirty="0">
                <a:latin typeface="+mn-lt"/>
              </a:rPr>
              <a:t>Before we get to Time Intelligence - Let us apply all of the DAX techniques </a:t>
            </a: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Advanced DAX</a:t>
            </a:r>
          </a:p>
        </p:txBody>
      </p:sp>
      <p:pic>
        <p:nvPicPr>
          <p:cNvPr id="8" name="Picture 7"/>
          <p:cNvPicPr>
            <a:picLocks noChangeAspect="1"/>
          </p:cNvPicPr>
          <p:nvPr/>
        </p:nvPicPr>
        <p:blipFill>
          <a:blip r:embed="rId3"/>
          <a:stretch>
            <a:fillRect/>
          </a:stretch>
        </p:blipFill>
        <p:spPr>
          <a:xfrm>
            <a:off x="10785404" y="144034"/>
            <a:ext cx="1310624" cy="406167"/>
          </a:xfrm>
          <a:prstGeom prst="rect">
            <a:avLst/>
          </a:prstGeom>
        </p:spPr>
      </p:pic>
      <p:sp>
        <p:nvSpPr>
          <p:cNvPr id="5" name="Rectangle 2"/>
          <p:cNvSpPr>
            <a:spLocks noChangeArrowheads="1"/>
          </p:cNvSpPr>
          <p:nvPr/>
        </p:nvSpPr>
        <p:spPr bwMode="auto">
          <a:xfrm>
            <a:off x="355042" y="2546541"/>
            <a:ext cx="6185458" cy="2769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lang="en-US" altLang="en-US" b="1" dirty="0">
                <a:solidFill>
                  <a:srgbClr val="00B0F0"/>
                </a:solidFill>
                <a:latin typeface="+mn-lt"/>
              </a:rPr>
              <a:t>[SalesYTD] =</a:t>
            </a:r>
          </a:p>
          <a:p>
            <a:pPr lvl="0"/>
            <a:r>
              <a:rPr lang="en-US" altLang="en-US" b="1" dirty="0">
                <a:solidFill>
                  <a:srgbClr val="00B0F0"/>
                </a:solidFill>
                <a:latin typeface="+mn-lt"/>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rgbClr val="00B0F0"/>
                </a:solidFill>
                <a:latin typeface="+mn-lt"/>
              </a:rPr>
              <a:t>CALCULATE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rgbClr val="00B0F0"/>
                </a:solidFill>
                <a:latin typeface="+mn-lt"/>
              </a:rPr>
              <a:t>    [Total Sales],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rgbClr val="00B0F0"/>
                </a:solidFill>
                <a:latin typeface="+mn-lt"/>
              </a:rPr>
              <a:t>    FILTER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rgbClr val="00B0F0"/>
                </a:solidFill>
                <a:latin typeface="+mn-lt"/>
              </a:rPr>
              <a:t>        ALL ( DateDim),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rgbClr val="00B0F0"/>
                </a:solidFill>
                <a:latin typeface="+mn-lt"/>
              </a:rPr>
              <a:t>        DateDim[Year] = MAX ( DateDim[Year] )</a:t>
            </a:r>
          </a:p>
          <a:p>
            <a:pPr lvl="0"/>
            <a:r>
              <a:rPr lang="en-US" altLang="en-US" b="1" dirty="0">
                <a:solidFill>
                  <a:srgbClr val="00B0F0"/>
                </a:solidFill>
                <a:latin typeface="+mn-lt"/>
              </a:rPr>
              <a:t>            &amp;&amp; DateDim[Date] &lt;= MAX(</a:t>
            </a:r>
            <a:r>
              <a:rPr lang="en-US" altLang="en-US" b="1" dirty="0">
                <a:solidFill>
                  <a:srgbClr val="00B0F0"/>
                </a:solidFill>
              </a:rPr>
              <a:t>DateDim[Date]</a:t>
            </a:r>
            <a:r>
              <a:rPr lang="en-US" altLang="en-US" b="1" dirty="0">
                <a:solidFill>
                  <a:srgbClr val="00B0F0"/>
                </a:solidFill>
                <a:latin typeface="+mn-lt"/>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rgbClr val="00B0F0"/>
                </a:solidFill>
                <a:latin typeface="+mn-lt"/>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rgbClr val="00B0F0"/>
                </a:solidFill>
                <a:latin typeface="+mn-lt"/>
              </a:rPr>
              <a:t>)</a:t>
            </a:r>
          </a:p>
        </p:txBody>
      </p:sp>
      <p:sp>
        <p:nvSpPr>
          <p:cNvPr id="3" name="Rectangle 2"/>
          <p:cNvSpPr/>
          <p:nvPr/>
        </p:nvSpPr>
        <p:spPr>
          <a:xfrm>
            <a:off x="355042" y="5912378"/>
            <a:ext cx="11145552" cy="400110"/>
          </a:xfrm>
          <a:prstGeom prst="rect">
            <a:avLst/>
          </a:prstGeom>
        </p:spPr>
        <p:txBody>
          <a:bodyPr wrap="none">
            <a:spAutoFit/>
          </a:bodyPr>
          <a:lstStyle/>
          <a:p>
            <a:r>
              <a:rPr lang="en-US" sz="2000" dirty="0">
                <a:gradFill>
                  <a:gsLst>
                    <a:gs pos="2917">
                      <a:schemeClr val="tx1"/>
                    </a:gs>
                    <a:gs pos="30000">
                      <a:schemeClr val="tx1"/>
                    </a:gs>
                  </a:gsLst>
                  <a:lin ang="5400000" scaled="0"/>
                </a:gradFill>
              </a:rPr>
              <a:t>Let us take a super complicated DAX statement and break it down and understand what it means</a:t>
            </a:r>
            <a:endParaRPr lang="en-US" sz="2000" dirty="0"/>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07481" y="1818085"/>
            <a:ext cx="3551697" cy="3827096"/>
          </a:xfrm>
          <a:prstGeom prst="rect">
            <a:avLst/>
          </a:prstGeom>
        </p:spPr>
      </p:pic>
    </p:spTree>
    <p:extLst>
      <p:ext uri="{BB962C8B-B14F-4D97-AF65-F5344CB8AC3E}">
        <p14:creationId xmlns:p14="http://schemas.microsoft.com/office/powerpoint/2010/main" val="3212010754"/>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67500" y="1148156"/>
            <a:ext cx="11655840" cy="524527"/>
          </a:xfrm>
        </p:spPr>
        <p:txBody>
          <a:bodyPr vert="horz" wrap="square" lIns="146304" tIns="91440" rIns="146304" bIns="91440" rtlCol="0" anchor="t">
            <a:noAutofit/>
          </a:bodyPr>
          <a:lstStyle/>
          <a:p>
            <a:r>
              <a:rPr lang="en-US" sz="2800" b="1" dirty="0">
                <a:latin typeface="+mn-lt"/>
              </a:rPr>
              <a:t>Before we get to Time Intelligence - Let us apply all of the DAX techniques </a:t>
            </a: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Advanced DAX</a:t>
            </a:r>
          </a:p>
        </p:txBody>
      </p:sp>
      <p:pic>
        <p:nvPicPr>
          <p:cNvPr id="8" name="Picture 7"/>
          <p:cNvPicPr>
            <a:picLocks noChangeAspect="1"/>
          </p:cNvPicPr>
          <p:nvPr/>
        </p:nvPicPr>
        <p:blipFill>
          <a:blip r:embed="rId3"/>
          <a:stretch>
            <a:fillRect/>
          </a:stretch>
        </p:blipFill>
        <p:spPr>
          <a:xfrm>
            <a:off x="10785404" y="144034"/>
            <a:ext cx="1310624" cy="406167"/>
          </a:xfrm>
          <a:prstGeom prst="rect">
            <a:avLst/>
          </a:prstGeom>
        </p:spPr>
      </p:pic>
      <p:sp>
        <p:nvSpPr>
          <p:cNvPr id="5" name="Rectangle 2"/>
          <p:cNvSpPr>
            <a:spLocks noChangeArrowheads="1"/>
          </p:cNvSpPr>
          <p:nvPr/>
        </p:nvSpPr>
        <p:spPr bwMode="auto">
          <a:xfrm>
            <a:off x="355042" y="2546541"/>
            <a:ext cx="6020358" cy="2769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lang="en-US" altLang="en-US" b="1" dirty="0">
                <a:solidFill>
                  <a:schemeClr val="tx1">
                    <a:lumMod val="60000"/>
                    <a:lumOff val="40000"/>
                  </a:schemeClr>
                </a:solidFill>
                <a:latin typeface="+mn-lt"/>
              </a:rPr>
              <a:t>[SalesYTD] =</a:t>
            </a:r>
          </a:p>
          <a:p>
            <a:pPr lvl="0"/>
            <a:r>
              <a:rPr lang="en-US" altLang="en-US" b="1" dirty="0">
                <a:solidFill>
                  <a:schemeClr val="tx1">
                    <a:lumMod val="60000"/>
                    <a:lumOff val="40000"/>
                  </a:schemeClr>
                </a:solidFill>
                <a:latin typeface="+mn-lt"/>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chemeClr val="tx1">
                    <a:lumMod val="60000"/>
                    <a:lumOff val="40000"/>
                  </a:schemeClr>
                </a:solidFill>
                <a:latin typeface="+mn-lt"/>
              </a:rPr>
              <a:t>CALCULATE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chemeClr val="tx1">
                    <a:lumMod val="60000"/>
                    <a:lumOff val="40000"/>
                  </a:schemeClr>
                </a:solidFill>
                <a:latin typeface="+mn-lt"/>
              </a:rPr>
              <a:t>    [Total Sales],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rgbClr val="00B0F0"/>
                </a:solidFill>
                <a:latin typeface="+mn-lt"/>
              </a:rPr>
              <a:t>    FILTER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rgbClr val="00B0F0"/>
                </a:solidFill>
                <a:latin typeface="+mn-lt"/>
              </a:rPr>
              <a:t>        ALL ( DateDim),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rgbClr val="00B0F0"/>
                </a:solidFill>
                <a:latin typeface="+mn-lt"/>
              </a:rPr>
              <a:t>        DateDim[Year] = MAX ( DateDim[Year]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rgbClr val="00B0F0"/>
                </a:solidFill>
                <a:latin typeface="+mn-lt"/>
              </a:rPr>
              <a:t>            &amp;&amp; DateDim[Date] &lt;= MAX( DateDim[Date]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rgbClr val="00B0F0"/>
                </a:solidFill>
                <a:latin typeface="+mn-lt"/>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chemeClr val="tx1">
                    <a:lumMod val="60000"/>
                    <a:lumOff val="40000"/>
                  </a:schemeClr>
                </a:solidFill>
                <a:latin typeface="+mn-lt"/>
              </a:rPr>
              <a:t>)</a:t>
            </a:r>
          </a:p>
        </p:txBody>
      </p:sp>
      <p:sp>
        <p:nvSpPr>
          <p:cNvPr id="10" name="Rectangle 9"/>
          <p:cNvSpPr/>
          <p:nvPr/>
        </p:nvSpPr>
        <p:spPr>
          <a:xfrm>
            <a:off x="5679372" y="2451130"/>
            <a:ext cx="6096000" cy="2726900"/>
          </a:xfrm>
          <a:prstGeom prst="rect">
            <a:avLst/>
          </a:prstGeom>
        </p:spPr>
        <p:txBody>
          <a:bodyPr>
            <a:spAutoFit/>
          </a:bodyPr>
          <a:lstStyle/>
          <a:p>
            <a:pPr marL="800100"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In a CALCULATE statement Filter arguments are evaluated first</a:t>
            </a:r>
          </a:p>
          <a:p>
            <a:pPr marL="800100" lvl="1"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a:p>
            <a:pPr marL="800100"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The Filter in this case comes from a FILTER function</a:t>
            </a:r>
          </a:p>
          <a:p>
            <a:pPr marL="800100" lvl="1"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a:p>
            <a:pPr marL="800100"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FILTER function is an iterator</a:t>
            </a:r>
          </a:p>
        </p:txBody>
      </p:sp>
    </p:spTree>
    <p:extLst>
      <p:ext uri="{BB962C8B-B14F-4D97-AF65-F5344CB8AC3E}">
        <p14:creationId xmlns:p14="http://schemas.microsoft.com/office/powerpoint/2010/main" val="1047624378"/>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67500" y="1148156"/>
            <a:ext cx="11655840" cy="524527"/>
          </a:xfrm>
        </p:spPr>
        <p:txBody>
          <a:bodyPr vert="horz" wrap="square" lIns="146304" tIns="91440" rIns="146304" bIns="91440" rtlCol="0" anchor="t">
            <a:noAutofit/>
          </a:bodyPr>
          <a:lstStyle/>
          <a:p>
            <a:r>
              <a:rPr lang="en-US" sz="2800" b="1" dirty="0">
                <a:latin typeface="+mn-lt"/>
              </a:rPr>
              <a:t>Let us apply all of the data modeling techniques </a:t>
            </a: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Advanced DAX</a:t>
            </a:r>
          </a:p>
        </p:txBody>
      </p:sp>
      <p:pic>
        <p:nvPicPr>
          <p:cNvPr id="8" name="Picture 7"/>
          <p:cNvPicPr>
            <a:picLocks noChangeAspect="1"/>
          </p:cNvPicPr>
          <p:nvPr/>
        </p:nvPicPr>
        <p:blipFill>
          <a:blip r:embed="rId3"/>
          <a:stretch>
            <a:fillRect/>
          </a:stretch>
        </p:blipFill>
        <p:spPr>
          <a:xfrm>
            <a:off x="10785404" y="144034"/>
            <a:ext cx="1310624" cy="406167"/>
          </a:xfrm>
          <a:prstGeom prst="rect">
            <a:avLst/>
          </a:prstGeom>
        </p:spPr>
      </p:pic>
      <p:sp>
        <p:nvSpPr>
          <p:cNvPr id="5" name="Rectangle 2"/>
          <p:cNvSpPr>
            <a:spLocks noChangeArrowheads="1"/>
          </p:cNvSpPr>
          <p:nvPr/>
        </p:nvSpPr>
        <p:spPr bwMode="auto">
          <a:xfrm>
            <a:off x="355042" y="2546541"/>
            <a:ext cx="6020358" cy="2769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lang="en-US" altLang="en-US" b="1" dirty="0">
                <a:solidFill>
                  <a:schemeClr val="tx1">
                    <a:lumMod val="60000"/>
                    <a:lumOff val="40000"/>
                  </a:schemeClr>
                </a:solidFill>
                <a:latin typeface="+mn-lt"/>
              </a:rPr>
              <a:t>[SalesYTD] =</a:t>
            </a:r>
          </a:p>
          <a:p>
            <a:pPr lvl="0"/>
            <a:r>
              <a:rPr lang="en-US" altLang="en-US" b="1" dirty="0">
                <a:solidFill>
                  <a:schemeClr val="tx1">
                    <a:lumMod val="60000"/>
                    <a:lumOff val="40000"/>
                  </a:schemeClr>
                </a:solidFill>
                <a:latin typeface="+mn-lt"/>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chemeClr val="tx1">
                    <a:lumMod val="60000"/>
                    <a:lumOff val="40000"/>
                  </a:schemeClr>
                </a:solidFill>
                <a:latin typeface="+mn-lt"/>
              </a:rPr>
              <a:t>CALCULATE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chemeClr val="tx1">
                    <a:lumMod val="60000"/>
                    <a:lumOff val="40000"/>
                  </a:schemeClr>
                </a:solidFill>
                <a:latin typeface="+mn-lt"/>
              </a:rPr>
              <a:t>    [Total Sales],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chemeClr val="tx1">
                    <a:lumMod val="60000"/>
                    <a:lumOff val="40000"/>
                  </a:schemeClr>
                </a:solidFill>
                <a:latin typeface="+mn-lt"/>
              </a:rPr>
              <a:t>    FILTER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rgbClr val="00B0F0"/>
                </a:solidFill>
                <a:latin typeface="+mn-lt"/>
              </a:rPr>
              <a:t>        ALL ( DateDim),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rgbClr val="00B0F0"/>
                </a:solidFill>
                <a:latin typeface="+mn-lt"/>
              </a:rPr>
              <a:t>        </a:t>
            </a:r>
            <a:r>
              <a:rPr lang="en-US" altLang="en-US" b="1" dirty="0">
                <a:solidFill>
                  <a:schemeClr val="tx1">
                    <a:lumMod val="60000"/>
                    <a:lumOff val="40000"/>
                  </a:schemeClr>
                </a:solidFill>
                <a:latin typeface="+mn-lt"/>
              </a:rPr>
              <a:t>DateDim[Year] = MAX ( DateDim[Year]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chemeClr val="tx1">
                    <a:lumMod val="60000"/>
                    <a:lumOff val="40000"/>
                  </a:schemeClr>
                </a:solidFill>
                <a:latin typeface="+mn-lt"/>
              </a:rPr>
              <a:t>            &amp;&amp; DateDim[Date] &lt;= MAX( DateDim[Date]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chemeClr val="tx1">
                    <a:lumMod val="60000"/>
                    <a:lumOff val="40000"/>
                  </a:schemeClr>
                </a:solidFill>
                <a:latin typeface="+mn-lt"/>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chemeClr val="tx1">
                    <a:lumMod val="60000"/>
                    <a:lumOff val="40000"/>
                  </a:schemeClr>
                </a:solidFill>
                <a:latin typeface="+mn-lt"/>
              </a:rPr>
              <a:t>)</a:t>
            </a:r>
          </a:p>
        </p:txBody>
      </p:sp>
      <p:sp>
        <p:nvSpPr>
          <p:cNvPr id="9" name="Rectangle 8"/>
          <p:cNvSpPr/>
          <p:nvPr/>
        </p:nvSpPr>
        <p:spPr>
          <a:xfrm>
            <a:off x="5729476" y="2597358"/>
            <a:ext cx="6096000" cy="1498872"/>
          </a:xfrm>
          <a:prstGeom prst="rect">
            <a:avLst/>
          </a:prstGeom>
        </p:spPr>
        <p:txBody>
          <a:bodyPr>
            <a:spAutoFit/>
          </a:bodyPr>
          <a:lstStyle/>
          <a:p>
            <a:pPr marL="800100"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In a FILTER statement the input Table is evaluated first </a:t>
            </a:r>
          </a:p>
          <a:p>
            <a:pPr marL="800100"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ALL statement means take all DateDim</a:t>
            </a:r>
          </a:p>
        </p:txBody>
      </p:sp>
    </p:spTree>
    <p:extLst>
      <p:ext uri="{BB962C8B-B14F-4D97-AF65-F5344CB8AC3E}">
        <p14:creationId xmlns:p14="http://schemas.microsoft.com/office/powerpoint/2010/main" val="3286275267"/>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67500" y="1148156"/>
            <a:ext cx="11655840" cy="524527"/>
          </a:xfrm>
        </p:spPr>
        <p:txBody>
          <a:bodyPr vert="horz" wrap="square" lIns="146304" tIns="91440" rIns="146304" bIns="91440" rtlCol="0" anchor="t">
            <a:noAutofit/>
          </a:bodyPr>
          <a:lstStyle/>
          <a:p>
            <a:r>
              <a:rPr lang="en-US" sz="2800" b="1" dirty="0">
                <a:latin typeface="+mn-lt"/>
              </a:rPr>
              <a:t>Let us apply all of the data modeling techniques </a:t>
            </a: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46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Advanced DAX</a:t>
            </a:r>
          </a:p>
        </p:txBody>
      </p:sp>
      <p:pic>
        <p:nvPicPr>
          <p:cNvPr id="8" name="Picture 7"/>
          <p:cNvPicPr>
            <a:picLocks noChangeAspect="1"/>
          </p:cNvPicPr>
          <p:nvPr/>
        </p:nvPicPr>
        <p:blipFill>
          <a:blip r:embed="rId3"/>
          <a:stretch>
            <a:fillRect/>
          </a:stretch>
        </p:blipFill>
        <p:spPr>
          <a:xfrm>
            <a:off x="10785404" y="144034"/>
            <a:ext cx="1310624" cy="406167"/>
          </a:xfrm>
          <a:prstGeom prst="rect">
            <a:avLst/>
          </a:prstGeom>
        </p:spPr>
      </p:pic>
      <p:sp>
        <p:nvSpPr>
          <p:cNvPr id="5" name="Rectangle 2"/>
          <p:cNvSpPr>
            <a:spLocks noChangeArrowheads="1"/>
          </p:cNvSpPr>
          <p:nvPr/>
        </p:nvSpPr>
        <p:spPr bwMode="auto">
          <a:xfrm>
            <a:off x="355042" y="2546541"/>
            <a:ext cx="6096558" cy="2769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lang="en-US" altLang="en-US" b="1" dirty="0">
                <a:solidFill>
                  <a:schemeClr val="tx1">
                    <a:lumMod val="60000"/>
                    <a:lumOff val="40000"/>
                  </a:schemeClr>
                </a:solidFill>
                <a:latin typeface="+mn-lt"/>
              </a:rPr>
              <a:t>[SalesYTD] =</a:t>
            </a:r>
          </a:p>
          <a:p>
            <a:pPr lvl="0"/>
            <a:r>
              <a:rPr lang="en-US" altLang="en-US" b="1" dirty="0">
                <a:solidFill>
                  <a:schemeClr val="tx1">
                    <a:lumMod val="60000"/>
                    <a:lumOff val="40000"/>
                  </a:schemeClr>
                </a:solidFill>
                <a:latin typeface="+mn-lt"/>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chemeClr val="tx1">
                    <a:lumMod val="60000"/>
                    <a:lumOff val="40000"/>
                  </a:schemeClr>
                </a:solidFill>
                <a:latin typeface="+mn-lt"/>
              </a:rPr>
              <a:t>CALCULATE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chemeClr val="tx1">
                    <a:lumMod val="60000"/>
                    <a:lumOff val="40000"/>
                  </a:schemeClr>
                </a:solidFill>
                <a:latin typeface="+mn-lt"/>
              </a:rPr>
              <a:t>    [Total Sales],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chemeClr val="tx1">
                    <a:lumMod val="60000"/>
                    <a:lumOff val="40000"/>
                  </a:schemeClr>
                </a:solidFill>
                <a:latin typeface="+mn-lt"/>
              </a:rPr>
              <a:t>    FILTER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chemeClr val="tx1">
                    <a:lumMod val="60000"/>
                    <a:lumOff val="40000"/>
                  </a:schemeClr>
                </a:solidFill>
                <a:latin typeface="+mn-lt"/>
              </a:rPr>
              <a:t>        ALL ( DateDim)</a:t>
            </a:r>
            <a:r>
              <a:rPr lang="en-US" altLang="en-US" b="1" dirty="0">
                <a:solidFill>
                  <a:srgbClr val="00B0F0"/>
                </a:solidFill>
                <a:latin typeface="+mn-lt"/>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rgbClr val="00B0F0"/>
                </a:solidFill>
                <a:latin typeface="+mn-lt"/>
              </a:rPr>
              <a:t>        DateDim[Year] = MAX ( DateDim[Year]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rgbClr val="00B0F0"/>
                </a:solidFill>
                <a:latin typeface="+mn-lt"/>
              </a:rPr>
              <a:t>            </a:t>
            </a:r>
            <a:r>
              <a:rPr lang="en-US" altLang="en-US" b="1" dirty="0">
                <a:solidFill>
                  <a:srgbClr val="FF0000"/>
                </a:solidFill>
                <a:latin typeface="+mn-lt"/>
              </a:rPr>
              <a:t>&amp;&amp; </a:t>
            </a:r>
            <a:r>
              <a:rPr lang="en-US" altLang="en-US" b="1" dirty="0">
                <a:solidFill>
                  <a:srgbClr val="00B0F0"/>
                </a:solidFill>
                <a:latin typeface="+mn-lt"/>
              </a:rPr>
              <a:t>DateDim[Date] &lt;= MAX(DateDim[Date]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rgbClr val="00B0F0"/>
                </a:solidFill>
                <a:latin typeface="+mn-lt"/>
              </a:rPr>
              <a:t>   </a:t>
            </a:r>
            <a:r>
              <a:rPr lang="en-US" altLang="en-US" b="1" dirty="0">
                <a:solidFill>
                  <a:schemeClr val="tx1">
                    <a:lumMod val="60000"/>
                    <a:lumOff val="40000"/>
                  </a:schemeClr>
                </a:solidFill>
                <a:latin typeface="+mn-lt"/>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chemeClr val="tx1">
                    <a:lumMod val="60000"/>
                    <a:lumOff val="40000"/>
                  </a:schemeClr>
                </a:solidFill>
                <a:latin typeface="+mn-lt"/>
              </a:rPr>
              <a:t>)</a:t>
            </a:r>
          </a:p>
        </p:txBody>
      </p:sp>
      <p:sp>
        <p:nvSpPr>
          <p:cNvPr id="9" name="Rectangle 8"/>
          <p:cNvSpPr/>
          <p:nvPr/>
        </p:nvSpPr>
        <p:spPr>
          <a:xfrm>
            <a:off x="5704423" y="2721072"/>
            <a:ext cx="6096000" cy="1985159"/>
          </a:xfrm>
          <a:prstGeom prst="rect">
            <a:avLst/>
          </a:prstGeom>
        </p:spPr>
        <p:txBody>
          <a:bodyPr>
            <a:spAutoFit/>
          </a:bodyPr>
          <a:lstStyle/>
          <a:p>
            <a:pPr marL="800100"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Iterate through each row in DateDim</a:t>
            </a:r>
          </a:p>
          <a:p>
            <a:pPr lvl="1">
              <a:lnSpc>
                <a:spcPct val="90000"/>
              </a:lnSpc>
              <a:spcAft>
                <a:spcPts val="600"/>
              </a:spcAft>
            </a:pPr>
            <a:endParaRPr lang="en-US" sz="2400" dirty="0">
              <a:gradFill>
                <a:gsLst>
                  <a:gs pos="2917">
                    <a:schemeClr val="tx1"/>
                  </a:gs>
                  <a:gs pos="30000">
                    <a:schemeClr val="tx1"/>
                  </a:gs>
                </a:gsLst>
                <a:lin ang="5400000" scaled="0"/>
              </a:gradFill>
            </a:endParaRPr>
          </a:p>
          <a:p>
            <a:pPr marL="800100"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Check for condition based on row context and filter context</a:t>
            </a:r>
          </a:p>
          <a:p>
            <a:pPr lvl="1">
              <a:lnSpc>
                <a:spcPct val="90000"/>
              </a:lnSpc>
              <a:spcAft>
                <a:spcPts val="600"/>
              </a:spcAft>
            </a:pPr>
            <a:endParaRPr lang="en-US" sz="2400" dirty="0">
              <a:gradFill>
                <a:gsLst>
                  <a:gs pos="2917">
                    <a:schemeClr val="tx1"/>
                  </a:gs>
                  <a:gs pos="30000">
                    <a:schemeClr val="tx1"/>
                  </a:gs>
                </a:gsLst>
                <a:lin ang="5400000" scaled="0"/>
              </a:gradFill>
            </a:endParaRPr>
          </a:p>
        </p:txBody>
      </p:sp>
      <p:sp>
        <p:nvSpPr>
          <p:cNvPr id="10" name="Rectangle 9">
            <a:extLst>
              <a:ext uri="{FF2B5EF4-FFF2-40B4-BE49-F238E27FC236}">
                <a16:creationId xmlns:a16="http://schemas.microsoft.com/office/drawing/2014/main" id="{A5A2DF4C-94E2-4C0A-976E-359DA8C034F5}"/>
              </a:ext>
            </a:extLst>
          </p:cNvPr>
          <p:cNvSpPr/>
          <p:nvPr/>
        </p:nvSpPr>
        <p:spPr>
          <a:xfrm>
            <a:off x="865" y="6457890"/>
            <a:ext cx="12190271" cy="400110"/>
          </a:xfrm>
          <a:prstGeom prst="rect">
            <a:avLst/>
          </a:prstGeom>
          <a:solidFill>
            <a:schemeClr val="bg1"/>
          </a:solidFill>
        </p:spPr>
        <p:txBody>
          <a:bodyPr wrap="square">
            <a:spAutoFit/>
          </a:bodyPr>
          <a:lstStyle/>
          <a:p>
            <a:r>
              <a:rPr lang="en-US" sz="2000" b="1" dirty="0">
                <a:gradFill>
                  <a:gsLst>
                    <a:gs pos="2917">
                      <a:schemeClr val="tx1"/>
                    </a:gs>
                    <a:gs pos="30000">
                      <a:schemeClr val="tx1"/>
                    </a:gs>
                  </a:gsLst>
                  <a:lin ang="5400000" scaled="0"/>
                </a:gradFill>
              </a:rPr>
              <a:t>  Pro Tip: </a:t>
            </a:r>
            <a:r>
              <a:rPr lang="en-US" sz="2000" dirty="0">
                <a:gradFill>
                  <a:gsLst>
                    <a:gs pos="2917">
                      <a:schemeClr val="tx1"/>
                    </a:gs>
                    <a:gs pos="30000">
                      <a:schemeClr val="tx1"/>
                    </a:gs>
                  </a:gsLst>
                  <a:lin ang="5400000" scaled="0"/>
                </a:gradFill>
              </a:rPr>
              <a:t> if you need to concatenate two conditions with an </a:t>
            </a:r>
            <a:r>
              <a:rPr lang="en-US" sz="2000" b="1" dirty="0">
                <a:gradFill>
                  <a:gsLst>
                    <a:gs pos="2917">
                      <a:schemeClr val="tx1"/>
                    </a:gs>
                    <a:gs pos="30000">
                      <a:schemeClr val="tx1"/>
                    </a:gs>
                  </a:gsLst>
                  <a:lin ang="5400000" scaled="0"/>
                </a:gradFill>
              </a:rPr>
              <a:t>AND</a:t>
            </a:r>
            <a:r>
              <a:rPr lang="en-US" sz="2000" dirty="0">
                <a:gradFill>
                  <a:gsLst>
                    <a:gs pos="2917">
                      <a:schemeClr val="tx1"/>
                    </a:gs>
                    <a:gs pos="30000">
                      <a:schemeClr val="tx1"/>
                    </a:gs>
                  </a:gsLst>
                  <a:lin ang="5400000" scaled="0"/>
                </a:gradFill>
              </a:rPr>
              <a:t> use </a:t>
            </a:r>
            <a:r>
              <a:rPr lang="en-US" sz="2000" b="1" dirty="0">
                <a:gradFill>
                  <a:gsLst>
                    <a:gs pos="2917">
                      <a:schemeClr val="tx1"/>
                    </a:gs>
                    <a:gs pos="30000">
                      <a:schemeClr val="tx1"/>
                    </a:gs>
                  </a:gsLst>
                  <a:lin ang="5400000" scaled="0"/>
                </a:gradFill>
              </a:rPr>
              <a:t>&amp;&amp;</a:t>
            </a:r>
            <a:r>
              <a:rPr lang="en-US" sz="2000" dirty="0">
                <a:gradFill>
                  <a:gsLst>
                    <a:gs pos="2917">
                      <a:schemeClr val="tx1"/>
                    </a:gs>
                    <a:gs pos="30000">
                      <a:schemeClr val="tx1"/>
                    </a:gs>
                  </a:gsLst>
                  <a:lin ang="5400000" scaled="0"/>
                </a:gradFill>
              </a:rPr>
              <a:t> for and </a:t>
            </a:r>
            <a:r>
              <a:rPr lang="en-US" sz="2000" b="1" dirty="0">
                <a:gradFill>
                  <a:gsLst>
                    <a:gs pos="2917">
                      <a:schemeClr val="tx1"/>
                    </a:gs>
                    <a:gs pos="30000">
                      <a:schemeClr val="tx1"/>
                    </a:gs>
                  </a:gsLst>
                  <a:lin ang="5400000" scaled="0"/>
                </a:gradFill>
              </a:rPr>
              <a:t>OR</a:t>
            </a:r>
            <a:r>
              <a:rPr lang="en-US" sz="2000" dirty="0">
                <a:gradFill>
                  <a:gsLst>
                    <a:gs pos="2917">
                      <a:schemeClr val="tx1"/>
                    </a:gs>
                    <a:gs pos="30000">
                      <a:schemeClr val="tx1"/>
                    </a:gs>
                  </a:gsLst>
                  <a:lin ang="5400000" scaled="0"/>
                </a:gradFill>
              </a:rPr>
              <a:t> use </a:t>
            </a:r>
            <a:r>
              <a:rPr lang="en-US" sz="2000" b="1" dirty="0">
                <a:gradFill>
                  <a:gsLst>
                    <a:gs pos="2917">
                      <a:schemeClr val="tx1"/>
                    </a:gs>
                    <a:gs pos="30000">
                      <a:schemeClr val="tx1"/>
                    </a:gs>
                  </a:gsLst>
                  <a:lin ang="5400000" scaled="0"/>
                </a:gradFill>
              </a:rPr>
              <a:t>||</a:t>
            </a:r>
            <a:endParaRPr lang="en-US" sz="2000" b="1" dirty="0"/>
          </a:p>
        </p:txBody>
      </p:sp>
    </p:spTree>
    <p:extLst>
      <p:ext uri="{BB962C8B-B14F-4D97-AF65-F5344CB8AC3E}">
        <p14:creationId xmlns:p14="http://schemas.microsoft.com/office/powerpoint/2010/main" val="3327529736"/>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4C799-1BF1-4746-AC75-BEA8F3F5FD0C}"/>
              </a:ext>
            </a:extLst>
          </p:cNvPr>
          <p:cNvSpPr>
            <a:spLocks noGrp="1"/>
          </p:cNvSpPr>
          <p:nvPr>
            <p:ph type="title"/>
          </p:nvPr>
        </p:nvSpPr>
        <p:spPr/>
        <p:txBody>
          <a:bodyPr>
            <a:normAutofit fontScale="90000"/>
          </a:bodyPr>
          <a:lstStyle/>
          <a:p>
            <a:r>
              <a:rPr lang="en-US" dirty="0"/>
              <a:t>Module 4a – DAX Evaluation Contexts</a:t>
            </a:r>
          </a:p>
        </p:txBody>
      </p:sp>
      <p:sp>
        <p:nvSpPr>
          <p:cNvPr id="3" name="Text Placeholder 2">
            <a:extLst>
              <a:ext uri="{FF2B5EF4-FFF2-40B4-BE49-F238E27FC236}">
                <a16:creationId xmlns:a16="http://schemas.microsoft.com/office/drawing/2014/main" id="{90D5DD9D-A3B4-4446-830A-6503A82C1C5D}"/>
              </a:ext>
            </a:extLst>
          </p:cNvPr>
          <p:cNvSpPr>
            <a:spLocks noGrp="1"/>
          </p:cNvSpPr>
          <p:nvPr>
            <p:ph type="body" sz="quarter" idx="13"/>
          </p:nvPr>
        </p:nvSpPr>
        <p:spPr>
          <a:xfrm>
            <a:off x="104775" y="1028700"/>
            <a:ext cx="8416925" cy="4876800"/>
          </a:xfrm>
        </p:spPr>
        <p:txBody>
          <a:bodyPr>
            <a:normAutofit fontScale="92500" lnSpcReduction="10000"/>
          </a:bodyPr>
          <a:lstStyle/>
          <a:p>
            <a:pPr fontAlgn="base"/>
            <a:r>
              <a:rPr lang="en-US" b="1" dirty="0"/>
              <a:t>Filter Context</a:t>
            </a:r>
            <a:endParaRPr lang="en-US" dirty="0"/>
          </a:p>
          <a:p>
            <a:pPr fontAlgn="base"/>
            <a:r>
              <a:rPr lang="en-US" dirty="0"/>
              <a:t>Comes initially from the visual coordinates.</a:t>
            </a:r>
          </a:p>
          <a:p>
            <a:pPr fontAlgn="base"/>
            <a:r>
              <a:rPr lang="en-US" dirty="0"/>
              <a:t>Can be modified by the functions like CALCULATE().</a:t>
            </a:r>
          </a:p>
          <a:p>
            <a:pPr fontAlgn="base"/>
            <a:r>
              <a:rPr lang="en-US" dirty="0"/>
              <a:t>Follows the one to many relationships automatically.</a:t>
            </a:r>
          </a:p>
          <a:p>
            <a:pPr fontAlgn="base"/>
            <a:r>
              <a:rPr lang="en-US" dirty="0"/>
              <a:t>Bidirectional filtering can be forced.</a:t>
            </a:r>
          </a:p>
          <a:p>
            <a:pPr fontAlgn="base"/>
            <a:endParaRPr lang="en-US" dirty="0"/>
          </a:p>
          <a:p>
            <a:pPr fontAlgn="base"/>
            <a:r>
              <a:rPr lang="en-US" b="1" dirty="0"/>
              <a:t>Row Context</a:t>
            </a:r>
            <a:endParaRPr lang="en-US" dirty="0"/>
          </a:p>
          <a:p>
            <a:pPr fontAlgn="base"/>
            <a:r>
              <a:rPr lang="en-US" dirty="0"/>
              <a:t>Exists in calculated columns.</a:t>
            </a:r>
          </a:p>
          <a:p>
            <a:pPr fontAlgn="base"/>
            <a:r>
              <a:rPr lang="en-US" dirty="0"/>
              <a:t>Exists in special DAX functions like SUMX and FILTER.</a:t>
            </a:r>
          </a:p>
          <a:p>
            <a:pPr fontAlgn="base"/>
            <a:r>
              <a:rPr lang="en-US" dirty="0"/>
              <a:t>Does not follow relationship.</a:t>
            </a:r>
          </a:p>
          <a:p>
            <a:pPr fontAlgn="base"/>
            <a:r>
              <a:rPr lang="en-US" dirty="0"/>
              <a:t>A row Context does not create a filter context.</a:t>
            </a:r>
          </a:p>
          <a:p>
            <a:endParaRPr lang="en-US" dirty="0"/>
          </a:p>
        </p:txBody>
      </p:sp>
      <p:pic>
        <p:nvPicPr>
          <p:cNvPr id="4" name="Picture 3">
            <a:extLst>
              <a:ext uri="{FF2B5EF4-FFF2-40B4-BE49-F238E27FC236}">
                <a16:creationId xmlns:a16="http://schemas.microsoft.com/office/drawing/2014/main" id="{F14A7E89-98E1-44E3-8CD9-6404FFF6D189}"/>
              </a:ext>
            </a:extLst>
          </p:cNvPr>
          <p:cNvPicPr>
            <a:picLocks noChangeAspect="1"/>
          </p:cNvPicPr>
          <p:nvPr/>
        </p:nvPicPr>
        <p:blipFill>
          <a:blip r:embed="rId3"/>
          <a:stretch>
            <a:fillRect/>
          </a:stretch>
        </p:blipFill>
        <p:spPr>
          <a:xfrm>
            <a:off x="8315325" y="2298540"/>
            <a:ext cx="3771900" cy="2837955"/>
          </a:xfrm>
          <a:prstGeom prst="rect">
            <a:avLst/>
          </a:prstGeom>
        </p:spPr>
      </p:pic>
    </p:spTree>
    <p:extLst>
      <p:ext uri="{BB962C8B-B14F-4D97-AF65-F5344CB8AC3E}">
        <p14:creationId xmlns:p14="http://schemas.microsoft.com/office/powerpoint/2010/main" val="2113294576"/>
      </p:ext>
    </p:extLst>
  </p:cSld>
  <p:clrMapOvr>
    <a:masterClrMapping/>
  </p:clrMapOvr>
  <p:transition spd="med">
    <p:fade/>
  </p:transition>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67500" y="1148156"/>
            <a:ext cx="11655840" cy="524527"/>
          </a:xfrm>
        </p:spPr>
        <p:txBody>
          <a:bodyPr vert="horz" wrap="square" lIns="146304" tIns="91440" rIns="146304" bIns="91440" rtlCol="0" anchor="t">
            <a:noAutofit/>
          </a:bodyPr>
          <a:lstStyle/>
          <a:p>
            <a:r>
              <a:rPr lang="en-US" sz="2800" b="1" dirty="0">
                <a:latin typeface="+mn-lt"/>
              </a:rPr>
              <a:t>Let us apply all of data modeling techniques </a:t>
            </a: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Advanced DAX</a:t>
            </a:r>
          </a:p>
        </p:txBody>
      </p:sp>
      <p:pic>
        <p:nvPicPr>
          <p:cNvPr id="8" name="Picture 7"/>
          <p:cNvPicPr>
            <a:picLocks noChangeAspect="1"/>
          </p:cNvPicPr>
          <p:nvPr/>
        </p:nvPicPr>
        <p:blipFill>
          <a:blip r:embed="rId3"/>
          <a:stretch>
            <a:fillRect/>
          </a:stretch>
        </p:blipFill>
        <p:spPr>
          <a:xfrm>
            <a:off x="10785404" y="144034"/>
            <a:ext cx="1310624" cy="406167"/>
          </a:xfrm>
          <a:prstGeom prst="rect">
            <a:avLst/>
          </a:prstGeom>
        </p:spPr>
      </p:pic>
      <p:sp>
        <p:nvSpPr>
          <p:cNvPr id="5" name="Rectangle 2"/>
          <p:cNvSpPr>
            <a:spLocks noChangeArrowheads="1"/>
          </p:cNvSpPr>
          <p:nvPr/>
        </p:nvSpPr>
        <p:spPr bwMode="auto">
          <a:xfrm>
            <a:off x="355042" y="2546541"/>
            <a:ext cx="6337858" cy="2769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lang="en-US" altLang="en-US" b="1" dirty="0">
                <a:solidFill>
                  <a:schemeClr val="tx1">
                    <a:lumMod val="60000"/>
                    <a:lumOff val="40000"/>
                  </a:schemeClr>
                </a:solidFill>
                <a:latin typeface="+mn-lt"/>
              </a:rPr>
              <a:t>[SalesYTD] =</a:t>
            </a:r>
          </a:p>
          <a:p>
            <a:pPr lvl="0"/>
            <a:r>
              <a:rPr lang="en-US" altLang="en-US" b="1" dirty="0">
                <a:solidFill>
                  <a:schemeClr val="tx1">
                    <a:lumMod val="60000"/>
                    <a:lumOff val="40000"/>
                  </a:schemeClr>
                </a:solidFill>
                <a:latin typeface="+mn-lt"/>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chemeClr val="tx1">
                    <a:lumMod val="60000"/>
                    <a:lumOff val="40000"/>
                  </a:schemeClr>
                </a:solidFill>
                <a:latin typeface="+mn-lt"/>
              </a:rPr>
              <a:t>CALCULATE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chemeClr val="tx1">
                    <a:lumMod val="60000"/>
                    <a:lumOff val="40000"/>
                  </a:schemeClr>
                </a:solidFill>
                <a:latin typeface="+mn-lt"/>
              </a:rPr>
              <a:t>    [Total Sales],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rgbClr val="00B0F0"/>
                </a:solidFill>
                <a:latin typeface="+mn-lt"/>
              </a:rPr>
              <a:t>    FILTER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rgbClr val="00B0F0"/>
                </a:solidFill>
                <a:latin typeface="+mn-lt"/>
              </a:rPr>
              <a:t>        ALL ( DateDim),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rgbClr val="00B0F0"/>
                </a:solidFill>
                <a:latin typeface="+mn-lt"/>
              </a:rPr>
              <a:t>        DateDim[Year] = MAX ( DateDim[Year] )</a:t>
            </a:r>
          </a:p>
          <a:p>
            <a:pPr lvl="0"/>
            <a:r>
              <a:rPr lang="en-US" altLang="en-US" b="1" dirty="0">
                <a:solidFill>
                  <a:srgbClr val="00B0F0"/>
                </a:solidFill>
                <a:latin typeface="+mn-lt"/>
              </a:rPr>
              <a:t>            &amp;&amp; DateDim[Date] &lt;= MAX(</a:t>
            </a:r>
            <a:r>
              <a:rPr lang="en-US" altLang="en-US" b="1" dirty="0">
                <a:solidFill>
                  <a:srgbClr val="00B0F0"/>
                </a:solidFill>
              </a:rPr>
              <a:t>DateDim</a:t>
            </a:r>
            <a:r>
              <a:rPr lang="en-US" altLang="en-US" b="1" dirty="0">
                <a:solidFill>
                  <a:srgbClr val="00B0F0"/>
                </a:solidFill>
                <a:latin typeface="+mn-lt"/>
              </a:rPr>
              <a:t>[Date]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rgbClr val="00B0F0"/>
                </a:solidFill>
                <a:latin typeface="+mn-lt"/>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chemeClr val="tx1">
                    <a:lumMod val="60000"/>
                    <a:lumOff val="40000"/>
                  </a:schemeClr>
                </a:solidFill>
                <a:latin typeface="+mn-lt"/>
              </a:rPr>
              <a:t>)</a:t>
            </a:r>
          </a:p>
        </p:txBody>
      </p:sp>
      <p:sp>
        <p:nvSpPr>
          <p:cNvPr id="9" name="Rectangle 8"/>
          <p:cNvSpPr/>
          <p:nvPr/>
        </p:nvSpPr>
        <p:spPr>
          <a:xfrm>
            <a:off x="5704424" y="3372456"/>
            <a:ext cx="6096000" cy="1985159"/>
          </a:xfrm>
          <a:prstGeom prst="rect">
            <a:avLst/>
          </a:prstGeom>
        </p:spPr>
        <p:txBody>
          <a:bodyPr>
            <a:spAutoFit/>
          </a:bodyPr>
          <a:lstStyle/>
          <a:p>
            <a:pPr marL="800100"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Now you have a FILTERED list of dates</a:t>
            </a:r>
          </a:p>
          <a:p>
            <a:pPr lvl="1">
              <a:lnSpc>
                <a:spcPct val="90000"/>
              </a:lnSpc>
              <a:spcAft>
                <a:spcPts val="600"/>
              </a:spcAft>
            </a:pPr>
            <a:endParaRPr lang="en-US" sz="2400" dirty="0">
              <a:gradFill>
                <a:gsLst>
                  <a:gs pos="2917">
                    <a:schemeClr val="tx1"/>
                  </a:gs>
                  <a:gs pos="30000">
                    <a:schemeClr val="tx1"/>
                  </a:gs>
                </a:gsLst>
                <a:lin ang="5400000" scaled="0"/>
              </a:gradFill>
            </a:endParaRPr>
          </a:p>
          <a:p>
            <a:pPr marL="800100"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Use this to update the filter context (since it is in a CALCULATE statement)</a:t>
            </a:r>
          </a:p>
          <a:p>
            <a:pPr lvl="1">
              <a:lnSpc>
                <a:spcPct val="90000"/>
              </a:lnSpc>
              <a:spcAft>
                <a:spcPts val="600"/>
              </a:spcAft>
            </a:pP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0286994"/>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67500" y="1148156"/>
            <a:ext cx="11655840" cy="524527"/>
          </a:xfrm>
        </p:spPr>
        <p:txBody>
          <a:bodyPr vert="horz" wrap="square" lIns="146304" tIns="91440" rIns="146304" bIns="91440" rtlCol="0" anchor="t">
            <a:noAutofit/>
          </a:bodyPr>
          <a:lstStyle/>
          <a:p>
            <a:r>
              <a:rPr lang="en-US" sz="2800" b="1" dirty="0">
                <a:latin typeface="+mn-lt"/>
              </a:rPr>
              <a:t>Let us apply all of the data modeling techniques </a:t>
            </a: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Advanced DAX</a:t>
            </a:r>
          </a:p>
        </p:txBody>
      </p:sp>
      <p:pic>
        <p:nvPicPr>
          <p:cNvPr id="8" name="Picture 7"/>
          <p:cNvPicPr>
            <a:picLocks noChangeAspect="1"/>
          </p:cNvPicPr>
          <p:nvPr/>
        </p:nvPicPr>
        <p:blipFill>
          <a:blip r:embed="rId3"/>
          <a:stretch>
            <a:fillRect/>
          </a:stretch>
        </p:blipFill>
        <p:spPr>
          <a:xfrm>
            <a:off x="10785404" y="144034"/>
            <a:ext cx="1310624" cy="406167"/>
          </a:xfrm>
          <a:prstGeom prst="rect">
            <a:avLst/>
          </a:prstGeom>
        </p:spPr>
      </p:pic>
      <p:sp>
        <p:nvSpPr>
          <p:cNvPr id="5" name="Rectangle 2"/>
          <p:cNvSpPr>
            <a:spLocks noChangeArrowheads="1"/>
          </p:cNvSpPr>
          <p:nvPr/>
        </p:nvSpPr>
        <p:spPr bwMode="auto">
          <a:xfrm>
            <a:off x="355042" y="2546541"/>
            <a:ext cx="5944158" cy="2769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lang="en-US" altLang="en-US" b="1" dirty="0">
                <a:solidFill>
                  <a:schemeClr val="tx1">
                    <a:lumMod val="60000"/>
                    <a:lumOff val="40000"/>
                  </a:schemeClr>
                </a:solidFill>
                <a:latin typeface="+mn-lt"/>
              </a:rPr>
              <a:t>[SalesYTD] =</a:t>
            </a:r>
          </a:p>
          <a:p>
            <a:pPr lvl="0"/>
            <a:r>
              <a:rPr lang="en-US" altLang="en-US" b="1" dirty="0">
                <a:solidFill>
                  <a:schemeClr val="tx1">
                    <a:lumMod val="60000"/>
                    <a:lumOff val="40000"/>
                  </a:schemeClr>
                </a:solidFill>
                <a:latin typeface="+mn-lt"/>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chemeClr val="tx1">
                    <a:lumMod val="60000"/>
                    <a:lumOff val="40000"/>
                  </a:schemeClr>
                </a:solidFill>
                <a:latin typeface="+mn-lt"/>
              </a:rPr>
              <a:t>CALCULATE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chemeClr val="bg1">
                    <a:lumMod val="75000"/>
                  </a:schemeClr>
                </a:solidFill>
                <a:latin typeface="+mn-lt"/>
              </a:rPr>
              <a:t>    </a:t>
            </a:r>
            <a:r>
              <a:rPr lang="en-US" altLang="en-US" b="1" dirty="0">
                <a:solidFill>
                  <a:srgbClr val="00B0F0"/>
                </a:solidFill>
                <a:latin typeface="+mn-lt"/>
              </a:rPr>
              <a:t>[Total Sales]</a:t>
            </a:r>
            <a:r>
              <a:rPr lang="en-US" altLang="en-US" b="1" dirty="0">
                <a:solidFill>
                  <a:schemeClr val="bg1">
                    <a:lumMod val="75000"/>
                  </a:schemeClr>
                </a:solidFill>
                <a:latin typeface="+mn-lt"/>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rgbClr val="00B0F0"/>
                </a:solidFill>
                <a:latin typeface="+mn-lt"/>
              </a:rPr>
              <a:t>    </a:t>
            </a:r>
            <a:r>
              <a:rPr lang="en-US" altLang="en-US" b="1" dirty="0">
                <a:solidFill>
                  <a:schemeClr val="tx1">
                    <a:lumMod val="60000"/>
                    <a:lumOff val="40000"/>
                  </a:schemeClr>
                </a:solidFill>
                <a:latin typeface="+mn-lt"/>
              </a:rPr>
              <a:t>FILTER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chemeClr val="tx1">
                    <a:lumMod val="60000"/>
                    <a:lumOff val="40000"/>
                  </a:schemeClr>
                </a:solidFill>
                <a:latin typeface="+mn-lt"/>
              </a:rPr>
              <a:t>        ALL ( DateDim),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chemeClr val="tx1">
                    <a:lumMod val="60000"/>
                    <a:lumOff val="40000"/>
                  </a:schemeClr>
                </a:solidFill>
                <a:latin typeface="+mn-lt"/>
              </a:rPr>
              <a:t>        DateDim[Year] = MAX ( DateDim[Year]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chemeClr val="tx1">
                    <a:lumMod val="60000"/>
                    <a:lumOff val="40000"/>
                  </a:schemeClr>
                </a:solidFill>
                <a:latin typeface="+mn-lt"/>
              </a:rPr>
              <a:t>            &amp;&amp; DateDim[Date] &lt;= MAX(DateDim[Date]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chemeClr val="tx1">
                    <a:lumMod val="60000"/>
                    <a:lumOff val="40000"/>
                  </a:schemeClr>
                </a:solidFill>
                <a:latin typeface="+mn-lt"/>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chemeClr val="tx1">
                    <a:lumMod val="60000"/>
                    <a:lumOff val="40000"/>
                  </a:schemeClr>
                </a:solidFill>
                <a:latin typeface="+mn-lt"/>
              </a:rPr>
              <a:t>)</a:t>
            </a:r>
          </a:p>
        </p:txBody>
      </p:sp>
      <p:sp>
        <p:nvSpPr>
          <p:cNvPr id="9" name="Rectangle 8"/>
          <p:cNvSpPr/>
          <p:nvPr/>
        </p:nvSpPr>
        <p:spPr>
          <a:xfrm>
            <a:off x="5704424" y="3552970"/>
            <a:ext cx="6096000" cy="757130"/>
          </a:xfrm>
          <a:prstGeom prst="rect">
            <a:avLst/>
          </a:prstGeom>
        </p:spPr>
        <p:txBody>
          <a:bodyPr>
            <a:spAutoFit/>
          </a:bodyPr>
          <a:lstStyle/>
          <a:p>
            <a:pPr marL="800100"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Use updated FILTER context to evaluate ‘Total Sales’</a:t>
            </a:r>
          </a:p>
        </p:txBody>
      </p:sp>
    </p:spTree>
    <p:extLst>
      <p:ext uri="{BB962C8B-B14F-4D97-AF65-F5344CB8AC3E}">
        <p14:creationId xmlns:p14="http://schemas.microsoft.com/office/powerpoint/2010/main" val="960101269"/>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67500" y="1148156"/>
            <a:ext cx="11655840" cy="524527"/>
          </a:xfrm>
        </p:spPr>
        <p:txBody>
          <a:bodyPr vert="horz" wrap="square" lIns="146304" tIns="91440" rIns="146304" bIns="91440" rtlCol="0" anchor="t">
            <a:noAutofit/>
          </a:bodyPr>
          <a:lstStyle/>
          <a:p>
            <a:r>
              <a:rPr lang="en-US" sz="2800" b="1" dirty="0">
                <a:latin typeface="+mn-lt"/>
              </a:rPr>
              <a:t>Introducing Time Intelligence – There is an App for that!!</a:t>
            </a: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46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Advanced DAX – Time Intelligence</a:t>
            </a:r>
          </a:p>
        </p:txBody>
      </p:sp>
      <p:pic>
        <p:nvPicPr>
          <p:cNvPr id="8" name="Picture 7"/>
          <p:cNvPicPr>
            <a:picLocks noChangeAspect="1"/>
          </p:cNvPicPr>
          <p:nvPr/>
        </p:nvPicPr>
        <p:blipFill>
          <a:blip r:embed="rId3"/>
          <a:stretch>
            <a:fillRect/>
          </a:stretch>
        </p:blipFill>
        <p:spPr>
          <a:xfrm>
            <a:off x="10785404" y="144034"/>
            <a:ext cx="1310624" cy="406167"/>
          </a:xfrm>
          <a:prstGeom prst="rect">
            <a:avLst/>
          </a:prstGeom>
        </p:spPr>
      </p:pic>
      <p:sp>
        <p:nvSpPr>
          <p:cNvPr id="5" name="Rectangle 2"/>
          <p:cNvSpPr>
            <a:spLocks noChangeArrowheads="1"/>
          </p:cNvSpPr>
          <p:nvPr/>
        </p:nvSpPr>
        <p:spPr bwMode="auto">
          <a:xfrm>
            <a:off x="355042" y="2546542"/>
            <a:ext cx="5549799" cy="2769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lang="en-US" altLang="en-US" b="1" dirty="0">
                <a:solidFill>
                  <a:srgbClr val="00B0F0"/>
                </a:solidFill>
                <a:latin typeface="+mn-lt"/>
              </a:rPr>
              <a:t>[SalesYTD Easier] =</a:t>
            </a:r>
            <a:br>
              <a:rPr lang="en-US" altLang="en-US" b="1" dirty="0">
                <a:solidFill>
                  <a:srgbClr val="00B0F0"/>
                </a:solidFill>
                <a:latin typeface="+mn-lt"/>
              </a:rPr>
            </a:br>
            <a:r>
              <a:rPr lang="en-US" altLang="en-US" b="1" dirty="0">
                <a:solidFill>
                  <a:srgbClr val="00B0F0"/>
                </a:solidFill>
                <a:latin typeface="+mn-lt"/>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rgbClr val="00B0F0"/>
                </a:solidFill>
                <a:latin typeface="+mn-lt"/>
              </a:rPr>
              <a:t>CALCULATE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rgbClr val="00B0F0"/>
                </a:solidFill>
                <a:latin typeface="+mn-lt"/>
              </a:rPr>
              <a:t>    [Total Sales],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rgbClr val="00B0F0"/>
                </a:solidFill>
                <a:latin typeface="+mn-lt"/>
              </a:rPr>
              <a:t>    DATESYTD(DateDim[Date])</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rgbClr val="00B0F0"/>
                </a:solidFill>
                <a:latin typeface="+mn-lt"/>
              </a:rPr>
              <a:t>)</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b="1" dirty="0">
              <a:solidFill>
                <a:srgbClr val="00B0F0"/>
              </a:solidFill>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b="1" dirty="0">
              <a:solidFill>
                <a:srgbClr val="00B0F0"/>
              </a:solidFill>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b="1" dirty="0">
              <a:solidFill>
                <a:srgbClr val="00B0F0"/>
              </a:solidFill>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b="1" dirty="0">
              <a:solidFill>
                <a:srgbClr val="00B0F0"/>
              </a:solidFill>
              <a:latin typeface="+mn-lt"/>
            </a:endParaRPr>
          </a:p>
        </p:txBody>
      </p:sp>
      <p:sp>
        <p:nvSpPr>
          <p:cNvPr id="9" name="Rectangle 8"/>
          <p:cNvSpPr/>
          <p:nvPr/>
        </p:nvSpPr>
        <p:spPr>
          <a:xfrm>
            <a:off x="5539672" y="2508679"/>
            <a:ext cx="6096000" cy="2240613"/>
          </a:xfrm>
          <a:prstGeom prst="rect">
            <a:avLst/>
          </a:prstGeom>
        </p:spPr>
        <p:txBody>
          <a:bodyPr>
            <a:spAutoFit/>
          </a:bodyPr>
          <a:lstStyle/>
          <a:p>
            <a:pPr marL="800100"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This allows you to write the formula without being a DAX guru!</a:t>
            </a:r>
          </a:p>
          <a:p>
            <a:pPr marL="800100" lvl="1"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a:p>
            <a:pPr marL="800100"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Microsoft is continuously improving Time Intelligence functions to make it simple to use</a:t>
            </a:r>
          </a:p>
        </p:txBody>
      </p:sp>
      <p:sp>
        <p:nvSpPr>
          <p:cNvPr id="10" name="Rectangle 9"/>
          <p:cNvSpPr/>
          <p:nvPr/>
        </p:nvSpPr>
        <p:spPr>
          <a:xfrm>
            <a:off x="355042" y="5448234"/>
            <a:ext cx="12283721" cy="523220"/>
          </a:xfrm>
          <a:prstGeom prst="rect">
            <a:avLst/>
          </a:prstGeom>
        </p:spPr>
        <p:txBody>
          <a:bodyPr wrap="square">
            <a:spAutoFit/>
          </a:bodyPr>
          <a:lstStyle/>
          <a:p>
            <a:r>
              <a:rPr lang="en-US" sz="2800" b="1" spc="-100" dirty="0">
                <a:ln w="3175">
                  <a:noFill/>
                </a:ln>
                <a:gradFill>
                  <a:gsLst>
                    <a:gs pos="1250">
                      <a:srgbClr val="505050"/>
                    </a:gs>
                    <a:gs pos="100000">
                      <a:srgbClr val="505050"/>
                    </a:gs>
                  </a:gsLst>
                  <a:lin ang="5400000" scaled="0"/>
                </a:gradFill>
                <a:cs typeface="Segoe UI" pitchFamily="34" charset="0"/>
              </a:rPr>
              <a:t>Time Intelligence functions are your friends – They will save you time!</a:t>
            </a:r>
            <a:endParaRPr lang="en-US" dirty="0"/>
          </a:p>
        </p:txBody>
      </p:sp>
    </p:spTree>
    <p:extLst>
      <p:ext uri="{BB962C8B-B14F-4D97-AF65-F5344CB8AC3E}">
        <p14:creationId xmlns:p14="http://schemas.microsoft.com/office/powerpoint/2010/main" val="1723946504"/>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67500" y="1148156"/>
            <a:ext cx="11655840" cy="524527"/>
          </a:xfrm>
        </p:spPr>
        <p:txBody>
          <a:bodyPr vert="horz" wrap="square" lIns="146304" tIns="91440" rIns="146304" bIns="91440" rtlCol="0" anchor="t">
            <a:noAutofit/>
          </a:bodyPr>
          <a:lstStyle/>
          <a:p>
            <a:r>
              <a:rPr lang="en-US" sz="2800" b="1" dirty="0">
                <a:latin typeface="+mn-lt"/>
              </a:rPr>
              <a:t>Month Over Month</a:t>
            </a: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Advanced DAX – Time Intelligence</a:t>
            </a:r>
          </a:p>
        </p:txBody>
      </p:sp>
      <p:pic>
        <p:nvPicPr>
          <p:cNvPr id="8" name="Picture 7"/>
          <p:cNvPicPr>
            <a:picLocks noChangeAspect="1"/>
          </p:cNvPicPr>
          <p:nvPr/>
        </p:nvPicPr>
        <p:blipFill>
          <a:blip r:embed="rId3"/>
          <a:stretch>
            <a:fillRect/>
          </a:stretch>
        </p:blipFill>
        <p:spPr>
          <a:xfrm>
            <a:off x="10785404" y="144034"/>
            <a:ext cx="1310624" cy="406167"/>
          </a:xfrm>
          <a:prstGeom prst="rect">
            <a:avLst/>
          </a:prstGeom>
        </p:spPr>
      </p:pic>
      <p:sp>
        <p:nvSpPr>
          <p:cNvPr id="5" name="Rectangle 2"/>
          <p:cNvSpPr>
            <a:spLocks noChangeArrowheads="1"/>
          </p:cNvSpPr>
          <p:nvPr/>
        </p:nvSpPr>
        <p:spPr bwMode="auto">
          <a:xfrm>
            <a:off x="355042" y="2315087"/>
            <a:ext cx="5549799" cy="36009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lang="en-US" altLang="en-US" b="1" dirty="0">
                <a:solidFill>
                  <a:srgbClr val="00B0F0"/>
                </a:solidFill>
                <a:latin typeface="+mn-lt"/>
              </a:rPr>
              <a:t>Total Sales Last Month = </a:t>
            </a:r>
          </a:p>
          <a:p>
            <a:pPr lvl="0"/>
            <a:endParaRPr lang="en-US" altLang="en-US" b="1" dirty="0">
              <a:solidFill>
                <a:srgbClr val="00B0F0"/>
              </a:solidFill>
              <a:latin typeface="+mn-lt"/>
            </a:endParaRPr>
          </a:p>
          <a:p>
            <a:pPr lvl="0"/>
            <a:r>
              <a:rPr lang="en-US" altLang="en-US" b="1" dirty="0">
                <a:solidFill>
                  <a:srgbClr val="00B0F0"/>
                </a:solidFill>
                <a:latin typeface="+mn-lt"/>
              </a:rPr>
              <a:t>CALCULATE([Total Sales], </a:t>
            </a:r>
          </a:p>
          <a:p>
            <a:pPr lvl="0"/>
            <a:endParaRPr lang="en-US" altLang="en-US" b="1" dirty="0">
              <a:solidFill>
                <a:srgbClr val="00B0F0"/>
              </a:solidFill>
              <a:latin typeface="+mn-lt"/>
            </a:endParaRPr>
          </a:p>
          <a:p>
            <a:pPr lvl="0"/>
            <a:r>
              <a:rPr lang="en-US" altLang="en-US" b="1" dirty="0">
                <a:solidFill>
                  <a:srgbClr val="00B0F0"/>
                </a:solidFill>
                <a:latin typeface="+mn-lt"/>
              </a:rPr>
              <a:t>    PREVIOUSMONTH(DateDim[Date]))</a:t>
            </a:r>
          </a:p>
          <a:p>
            <a:pPr lvl="0"/>
            <a:endParaRPr lang="en-US" altLang="en-US" b="1" dirty="0">
              <a:solidFill>
                <a:srgbClr val="00B0F0"/>
              </a:solidFill>
              <a:latin typeface="+mn-lt"/>
            </a:endParaRPr>
          </a:p>
          <a:p>
            <a:pPr lvl="0"/>
            <a:endParaRPr lang="en-US" altLang="en-US" b="1" dirty="0">
              <a:solidFill>
                <a:srgbClr val="00B0F0"/>
              </a:solidFill>
              <a:latin typeface="+mn-lt"/>
            </a:endParaRPr>
          </a:p>
          <a:p>
            <a:pPr lvl="0"/>
            <a:endParaRPr lang="en-US" altLang="en-US" b="1" dirty="0">
              <a:solidFill>
                <a:srgbClr val="00B0F0"/>
              </a:solidFill>
              <a:latin typeface="+mn-lt"/>
            </a:endParaRPr>
          </a:p>
          <a:p>
            <a:pPr lvl="0"/>
            <a:r>
              <a:rPr lang="en-US" altLang="en-US" b="1" dirty="0">
                <a:solidFill>
                  <a:srgbClr val="00B0F0"/>
                </a:solidFill>
                <a:latin typeface="+mn-lt"/>
              </a:rPr>
              <a:t>MoM = </a:t>
            </a:r>
          </a:p>
          <a:p>
            <a:pPr lvl="0"/>
            <a:endParaRPr lang="en-US" altLang="en-US" b="1" dirty="0">
              <a:solidFill>
                <a:srgbClr val="00B0F0"/>
              </a:solidFill>
              <a:latin typeface="+mn-lt"/>
            </a:endParaRPr>
          </a:p>
          <a:p>
            <a:pPr lvl="0"/>
            <a:r>
              <a:rPr lang="en-US" altLang="en-US" b="1" dirty="0">
                <a:solidFill>
                  <a:srgbClr val="00B0F0"/>
                </a:solidFill>
                <a:latin typeface="+mn-lt"/>
              </a:rPr>
              <a:t>DIVIDE([Total Sales] - [Total Sales Last Month],</a:t>
            </a:r>
          </a:p>
          <a:p>
            <a:pPr lvl="0"/>
            <a:endParaRPr lang="en-US" altLang="en-US" b="1" dirty="0">
              <a:solidFill>
                <a:srgbClr val="00B0F0"/>
              </a:solidFill>
              <a:latin typeface="+mn-lt"/>
            </a:endParaRPr>
          </a:p>
          <a:p>
            <a:pPr lvl="0"/>
            <a:r>
              <a:rPr lang="en-US" altLang="en-US" b="1" dirty="0">
                <a:solidFill>
                  <a:srgbClr val="00B0F0"/>
                </a:solidFill>
                <a:latin typeface="+mn-lt"/>
              </a:rPr>
              <a:t>   [Total Sales Last Month])</a:t>
            </a:r>
          </a:p>
        </p:txBody>
      </p:sp>
      <p:sp>
        <p:nvSpPr>
          <p:cNvPr id="9" name="Rectangle 8"/>
          <p:cNvSpPr/>
          <p:nvPr/>
        </p:nvSpPr>
        <p:spPr>
          <a:xfrm>
            <a:off x="5539672" y="2508679"/>
            <a:ext cx="6096000" cy="757130"/>
          </a:xfrm>
          <a:prstGeom prst="rect">
            <a:avLst/>
          </a:prstGeom>
        </p:spPr>
        <p:txBody>
          <a:bodyPr>
            <a:spAutoFit/>
          </a:bodyPr>
          <a:lstStyle/>
          <a:p>
            <a:pPr marL="800100"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DAX has several shortcut </a:t>
            </a:r>
            <a:br>
              <a:rPr lang="en-US" sz="2400" dirty="0">
                <a:gradFill>
                  <a:gsLst>
                    <a:gs pos="2917">
                      <a:schemeClr val="tx1"/>
                    </a:gs>
                    <a:gs pos="30000">
                      <a:schemeClr val="tx1"/>
                    </a:gs>
                  </a:gsLst>
                  <a:lin ang="5400000" scaled="0"/>
                </a:gradFill>
              </a:rPr>
            </a:br>
            <a:r>
              <a:rPr lang="en-US" sz="2400" dirty="0">
                <a:gradFill>
                  <a:gsLst>
                    <a:gs pos="2917">
                      <a:schemeClr val="tx1"/>
                    </a:gs>
                    <a:gs pos="30000">
                      <a:schemeClr val="tx1"/>
                    </a:gs>
                  </a:gsLst>
                  <a:lin ang="5400000" scaled="0"/>
                </a:gradFill>
              </a:rPr>
              <a:t>Time Intelligence functions</a:t>
            </a:r>
          </a:p>
        </p:txBody>
      </p:sp>
    </p:spTree>
    <p:extLst>
      <p:ext uri="{BB962C8B-B14F-4D97-AF65-F5344CB8AC3E}">
        <p14:creationId xmlns:p14="http://schemas.microsoft.com/office/powerpoint/2010/main" val="1832158269"/>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67500" y="1148156"/>
            <a:ext cx="11655840" cy="524527"/>
          </a:xfrm>
        </p:spPr>
        <p:txBody>
          <a:bodyPr vert="horz" wrap="square" lIns="146304" tIns="91440" rIns="146304" bIns="91440" rtlCol="0" anchor="t">
            <a:noAutofit/>
          </a:bodyPr>
          <a:lstStyle/>
          <a:p>
            <a:r>
              <a:rPr lang="en-US" sz="2800" b="1" dirty="0">
                <a:latin typeface="+mn-lt"/>
              </a:rPr>
              <a:t>Monthly Active Users</a:t>
            </a: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Advanced DAX – Time Intelligence</a:t>
            </a:r>
          </a:p>
        </p:txBody>
      </p:sp>
      <p:pic>
        <p:nvPicPr>
          <p:cNvPr id="8" name="Picture 7"/>
          <p:cNvPicPr>
            <a:picLocks noChangeAspect="1"/>
          </p:cNvPicPr>
          <p:nvPr/>
        </p:nvPicPr>
        <p:blipFill>
          <a:blip r:embed="rId3"/>
          <a:stretch>
            <a:fillRect/>
          </a:stretch>
        </p:blipFill>
        <p:spPr>
          <a:xfrm>
            <a:off x="10785404" y="144034"/>
            <a:ext cx="1310624" cy="406167"/>
          </a:xfrm>
          <a:prstGeom prst="rect">
            <a:avLst/>
          </a:prstGeom>
        </p:spPr>
      </p:pic>
      <p:sp>
        <p:nvSpPr>
          <p:cNvPr id="5" name="Rectangle 2"/>
          <p:cNvSpPr>
            <a:spLocks noChangeArrowheads="1"/>
          </p:cNvSpPr>
          <p:nvPr/>
        </p:nvSpPr>
        <p:spPr bwMode="auto">
          <a:xfrm>
            <a:off x="355042" y="2446356"/>
            <a:ext cx="5549799" cy="36009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lang="en-US" altLang="en-US" b="1" dirty="0">
                <a:solidFill>
                  <a:srgbClr val="00B0F0"/>
                </a:solidFill>
                <a:latin typeface="+mn-lt"/>
              </a:rPr>
              <a:t>[Monthly Active Users] = </a:t>
            </a:r>
          </a:p>
          <a:p>
            <a:pPr lvl="0"/>
            <a:endParaRPr lang="en-US" altLang="en-US" b="1" dirty="0">
              <a:solidFill>
                <a:srgbClr val="00B0F0"/>
              </a:solidFill>
              <a:latin typeface="+mn-lt"/>
            </a:endParaRPr>
          </a:p>
          <a:p>
            <a:pPr lvl="0"/>
            <a:r>
              <a:rPr lang="en-US" altLang="en-US" b="1" dirty="0">
                <a:solidFill>
                  <a:srgbClr val="00B0F0"/>
                </a:solidFill>
                <a:latin typeface="+mn-lt"/>
              </a:rPr>
              <a:t>CALCULATE(</a:t>
            </a:r>
          </a:p>
          <a:p>
            <a:pPr lvl="0"/>
            <a:endParaRPr lang="en-US" altLang="en-US" b="1" dirty="0">
              <a:solidFill>
                <a:srgbClr val="00B0F0"/>
              </a:solidFill>
              <a:latin typeface="+mn-lt"/>
            </a:endParaRPr>
          </a:p>
          <a:p>
            <a:pPr lvl="0"/>
            <a:r>
              <a:rPr lang="en-US" altLang="en-US" b="1" dirty="0">
                <a:solidFill>
                  <a:srgbClr val="00B0F0"/>
                </a:solidFill>
                <a:latin typeface="+mn-lt"/>
              </a:rPr>
              <a:t>    SUMX(VALUES(Sales [CustomerId]),1),</a:t>
            </a:r>
          </a:p>
          <a:p>
            <a:pPr lvl="0"/>
            <a:endParaRPr lang="en-US" altLang="en-US" b="1" dirty="0">
              <a:solidFill>
                <a:srgbClr val="00B0F0"/>
              </a:solidFill>
              <a:latin typeface="+mn-lt"/>
            </a:endParaRPr>
          </a:p>
          <a:p>
            <a:pPr lvl="0"/>
            <a:r>
              <a:rPr lang="en-US" altLang="en-US" b="1" dirty="0">
                <a:solidFill>
                  <a:srgbClr val="00B0F0"/>
                </a:solidFill>
                <a:latin typeface="+mn-lt"/>
              </a:rPr>
              <a:t>    ALL('DateDim'),</a:t>
            </a:r>
            <a:br>
              <a:rPr lang="en-US" altLang="en-US" b="1" dirty="0">
                <a:solidFill>
                  <a:srgbClr val="00B0F0"/>
                </a:solidFill>
                <a:latin typeface="+mn-lt"/>
              </a:rPr>
            </a:br>
            <a:endParaRPr lang="en-US" altLang="en-US" b="1" dirty="0">
              <a:solidFill>
                <a:srgbClr val="00B0F0"/>
              </a:solidFill>
              <a:latin typeface="+mn-lt"/>
            </a:endParaRPr>
          </a:p>
          <a:p>
            <a:pPr lvl="0"/>
            <a:r>
              <a:rPr lang="en-US" altLang="en-US" b="1" dirty="0">
                <a:solidFill>
                  <a:srgbClr val="00B0F0"/>
                </a:solidFill>
                <a:latin typeface="+mn-lt"/>
              </a:rPr>
              <a:t>    DATESINPERIOD('DateDim'[Date], </a:t>
            </a:r>
          </a:p>
          <a:p>
            <a:pPr lvl="0"/>
            <a:br>
              <a:rPr lang="en-US" altLang="en-US" b="1" dirty="0">
                <a:solidFill>
                  <a:srgbClr val="00B0F0"/>
                </a:solidFill>
                <a:latin typeface="+mn-lt"/>
              </a:rPr>
            </a:br>
            <a:r>
              <a:rPr lang="en-US" altLang="en-US" b="1" dirty="0">
                <a:solidFill>
                  <a:srgbClr val="00B0F0"/>
                </a:solidFill>
                <a:latin typeface="+mn-lt"/>
              </a:rPr>
              <a:t>    LASTDATE('DateDim'[Date]), -1, MONTH)</a:t>
            </a:r>
          </a:p>
          <a:p>
            <a:pPr lvl="0"/>
            <a:endParaRPr lang="en-US" altLang="en-US" b="1" dirty="0">
              <a:solidFill>
                <a:srgbClr val="00B0F0"/>
              </a:solidFill>
              <a:latin typeface="+mn-lt"/>
            </a:endParaRPr>
          </a:p>
          <a:p>
            <a:pPr lvl="0"/>
            <a:r>
              <a:rPr lang="en-US" altLang="en-US" b="1" dirty="0">
                <a:solidFill>
                  <a:srgbClr val="00B0F0"/>
                </a:solidFill>
                <a:latin typeface="+mn-lt"/>
              </a:rPr>
              <a:t>)</a:t>
            </a:r>
          </a:p>
        </p:txBody>
      </p:sp>
      <p:sp>
        <p:nvSpPr>
          <p:cNvPr id="9" name="Rectangle 8"/>
          <p:cNvSpPr/>
          <p:nvPr/>
        </p:nvSpPr>
        <p:spPr>
          <a:xfrm>
            <a:off x="5539672" y="2508679"/>
            <a:ext cx="6096000" cy="834074"/>
          </a:xfrm>
          <a:prstGeom prst="rect">
            <a:avLst/>
          </a:prstGeom>
        </p:spPr>
        <p:txBody>
          <a:bodyPr>
            <a:spAutoFit/>
          </a:bodyPr>
          <a:lstStyle/>
          <a:p>
            <a:pPr marL="800100"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Sumx vs DistinctCount of CustomerID</a:t>
            </a:r>
          </a:p>
          <a:p>
            <a:pPr marL="800100"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SUMX can be more performant</a:t>
            </a:r>
          </a:p>
        </p:txBody>
      </p:sp>
    </p:spTree>
    <p:extLst>
      <p:ext uri="{BB962C8B-B14F-4D97-AF65-F5344CB8AC3E}">
        <p14:creationId xmlns:p14="http://schemas.microsoft.com/office/powerpoint/2010/main" val="2465418419"/>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67500" y="1148156"/>
            <a:ext cx="11655840" cy="524527"/>
          </a:xfrm>
        </p:spPr>
        <p:txBody>
          <a:bodyPr vert="horz" wrap="square" lIns="146304" tIns="91440" rIns="146304" bIns="91440" rtlCol="0" anchor="t">
            <a:noAutofit/>
          </a:bodyPr>
          <a:lstStyle/>
          <a:p>
            <a:r>
              <a:rPr lang="en-US" sz="2800" b="1" dirty="0">
                <a:latin typeface="+mn-lt"/>
              </a:rPr>
              <a:t>Other Time Intelligence Functions</a:t>
            </a: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Advanced DAX – Time Intelligence</a:t>
            </a:r>
          </a:p>
        </p:txBody>
      </p:sp>
      <p:pic>
        <p:nvPicPr>
          <p:cNvPr id="8" name="Picture 7"/>
          <p:cNvPicPr>
            <a:picLocks noChangeAspect="1"/>
          </p:cNvPicPr>
          <p:nvPr/>
        </p:nvPicPr>
        <p:blipFill>
          <a:blip r:embed="rId3"/>
          <a:stretch>
            <a:fillRect/>
          </a:stretch>
        </p:blipFill>
        <p:spPr>
          <a:xfrm>
            <a:off x="10785404" y="144034"/>
            <a:ext cx="1310624" cy="406167"/>
          </a:xfrm>
          <a:prstGeom prst="rect">
            <a:avLst/>
          </a:prstGeom>
        </p:spPr>
      </p:pic>
      <p:sp>
        <p:nvSpPr>
          <p:cNvPr id="5" name="Rectangle 2"/>
          <p:cNvSpPr>
            <a:spLocks noChangeArrowheads="1"/>
          </p:cNvSpPr>
          <p:nvPr/>
        </p:nvSpPr>
        <p:spPr bwMode="auto">
          <a:xfrm>
            <a:off x="518327" y="1923101"/>
            <a:ext cx="9515468" cy="2769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lang="en-US" altLang="en-US" b="1" dirty="0">
                <a:solidFill>
                  <a:srgbClr val="00B0F0"/>
                </a:solidFill>
                <a:latin typeface="+mn-lt"/>
              </a:rPr>
              <a:t>DATESINPERIOD</a:t>
            </a:r>
          </a:p>
          <a:p>
            <a:pPr lvl="0"/>
            <a:endParaRPr lang="en-US" altLang="en-US" b="1" dirty="0">
              <a:solidFill>
                <a:srgbClr val="00B0F0"/>
              </a:solidFill>
              <a:latin typeface="+mn-lt"/>
            </a:endParaRPr>
          </a:p>
          <a:p>
            <a:pPr lvl="0"/>
            <a:r>
              <a:rPr lang="en-US" altLang="en-US" b="1" dirty="0">
                <a:solidFill>
                  <a:srgbClr val="00B0F0"/>
                </a:solidFill>
                <a:latin typeface="+mn-lt"/>
              </a:rPr>
              <a:t>DATESYTD</a:t>
            </a:r>
          </a:p>
          <a:p>
            <a:pPr lvl="0"/>
            <a:endParaRPr lang="en-US" altLang="en-US" b="1" dirty="0">
              <a:solidFill>
                <a:srgbClr val="00B0F0"/>
              </a:solidFill>
              <a:latin typeface="+mn-lt"/>
            </a:endParaRPr>
          </a:p>
          <a:p>
            <a:pPr lvl="0"/>
            <a:r>
              <a:rPr lang="en-US" altLang="en-US" b="1" dirty="0">
                <a:solidFill>
                  <a:srgbClr val="00B0F0"/>
                </a:solidFill>
                <a:latin typeface="+mn-lt"/>
              </a:rPr>
              <a:t>DATESQTD</a:t>
            </a:r>
          </a:p>
          <a:p>
            <a:pPr lvl="0"/>
            <a:endParaRPr lang="en-US" altLang="en-US" b="1" dirty="0">
              <a:solidFill>
                <a:srgbClr val="00B0F0"/>
              </a:solidFill>
              <a:latin typeface="+mn-lt"/>
            </a:endParaRPr>
          </a:p>
          <a:p>
            <a:pPr lvl="0"/>
            <a:r>
              <a:rPr lang="en-US" altLang="en-US" b="1" dirty="0">
                <a:solidFill>
                  <a:srgbClr val="00B0F0"/>
                </a:solidFill>
                <a:latin typeface="+mn-lt"/>
              </a:rPr>
              <a:t>NEXTMONTH</a:t>
            </a:r>
            <a:br>
              <a:rPr lang="en-US" altLang="en-US" b="1" dirty="0">
                <a:solidFill>
                  <a:srgbClr val="00B0F0"/>
                </a:solidFill>
                <a:latin typeface="+mn-lt"/>
              </a:rPr>
            </a:br>
            <a:br>
              <a:rPr lang="en-US" altLang="en-US" b="1" dirty="0">
                <a:solidFill>
                  <a:srgbClr val="00B0F0"/>
                </a:solidFill>
                <a:latin typeface="+mn-lt"/>
              </a:rPr>
            </a:br>
            <a:r>
              <a:rPr lang="en-US" altLang="en-US" b="1" dirty="0">
                <a:solidFill>
                  <a:srgbClr val="00B0F0"/>
                </a:solidFill>
                <a:latin typeface="+mn-lt"/>
              </a:rPr>
              <a:t>NEXTYEAR</a:t>
            </a:r>
            <a:br>
              <a:rPr lang="en-US" altLang="en-US" b="1" dirty="0">
                <a:solidFill>
                  <a:srgbClr val="00B0F0"/>
                </a:solidFill>
                <a:latin typeface="+mn-lt"/>
              </a:rPr>
            </a:br>
            <a:endParaRPr lang="en-US" altLang="en-US" b="1" dirty="0">
              <a:solidFill>
                <a:srgbClr val="00B0F0"/>
              </a:solidFill>
              <a:latin typeface="+mn-lt"/>
            </a:endParaRPr>
          </a:p>
        </p:txBody>
      </p:sp>
      <p:sp>
        <p:nvSpPr>
          <p:cNvPr id="9" name="TextBox 8"/>
          <p:cNvSpPr txBox="1"/>
          <p:nvPr/>
        </p:nvSpPr>
        <p:spPr>
          <a:xfrm>
            <a:off x="267500" y="6381664"/>
            <a:ext cx="11924500" cy="341632"/>
          </a:xfrm>
          <a:prstGeom prst="rect">
            <a:avLst/>
          </a:prstGeom>
          <a:solidFill>
            <a:schemeClr val="bg1"/>
          </a:solidFill>
        </p:spPr>
        <p:txBody>
          <a:bodyPr wrap="square">
            <a:spAutoFit/>
          </a:bodyPr>
          <a:lstStyle>
            <a:defPPr>
              <a:defRPr lang="en-US"/>
            </a:defPPr>
            <a:lvl1pPr>
              <a:lnSpc>
                <a:spcPct val="90000"/>
              </a:lnSpc>
              <a:spcAft>
                <a:spcPts val="600"/>
              </a:spcAft>
              <a:defRPr b="1">
                <a:gradFill>
                  <a:gsLst>
                    <a:gs pos="2917">
                      <a:schemeClr val="tx1"/>
                    </a:gs>
                    <a:gs pos="30000">
                      <a:schemeClr val="tx1"/>
                    </a:gs>
                  </a:gsLst>
                  <a:lin ang="5400000" scaled="0"/>
                </a:gradFill>
              </a:defRPr>
            </a:lvl1pPr>
          </a:lstStyle>
          <a:p>
            <a:r>
              <a:rPr lang="en-US" dirty="0"/>
              <a:t>Pro Tip: Learn about Time Intelligence functions - https://msdn.microsoft.com/en-us/library/ee634763.aspx</a:t>
            </a:r>
          </a:p>
        </p:txBody>
      </p:sp>
      <p:sp>
        <p:nvSpPr>
          <p:cNvPr id="10" name="Rectangle 2"/>
          <p:cNvSpPr>
            <a:spLocks noChangeArrowheads="1"/>
          </p:cNvSpPr>
          <p:nvPr/>
        </p:nvSpPr>
        <p:spPr bwMode="auto">
          <a:xfrm>
            <a:off x="6027670" y="1923101"/>
            <a:ext cx="5895670"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lang="en-US" altLang="en-US" b="1" dirty="0">
                <a:solidFill>
                  <a:srgbClr val="00B0F0"/>
                </a:solidFill>
                <a:latin typeface="+mn-lt"/>
              </a:rPr>
              <a:t>PREVIOUSYEAR</a:t>
            </a:r>
            <a:br>
              <a:rPr lang="en-US" altLang="en-US" b="1" dirty="0">
                <a:solidFill>
                  <a:srgbClr val="00B0F0"/>
                </a:solidFill>
                <a:latin typeface="+mn-lt"/>
              </a:rPr>
            </a:br>
            <a:br>
              <a:rPr lang="en-US" altLang="en-US" b="1" dirty="0">
                <a:solidFill>
                  <a:srgbClr val="00B0F0"/>
                </a:solidFill>
                <a:latin typeface="+mn-lt"/>
              </a:rPr>
            </a:br>
            <a:r>
              <a:rPr lang="en-US" altLang="en-US" b="1" dirty="0">
                <a:solidFill>
                  <a:srgbClr val="00B0F0"/>
                </a:solidFill>
                <a:latin typeface="+mn-lt"/>
              </a:rPr>
              <a:t>PREVIOUSMONTH</a:t>
            </a:r>
            <a:br>
              <a:rPr lang="en-US" altLang="en-US" b="1" dirty="0">
                <a:solidFill>
                  <a:srgbClr val="00B0F0"/>
                </a:solidFill>
                <a:latin typeface="+mn-lt"/>
              </a:rPr>
            </a:br>
            <a:br>
              <a:rPr lang="en-US" altLang="en-US" b="1" dirty="0">
                <a:solidFill>
                  <a:srgbClr val="00B0F0"/>
                </a:solidFill>
                <a:latin typeface="+mn-lt"/>
              </a:rPr>
            </a:br>
            <a:r>
              <a:rPr lang="en-US" altLang="en-US" b="1" dirty="0">
                <a:solidFill>
                  <a:srgbClr val="00B0F0"/>
                </a:solidFill>
                <a:latin typeface="+mn-lt"/>
              </a:rPr>
              <a:t>SAMEPERIODLASTYEAR</a:t>
            </a:r>
          </a:p>
          <a:p>
            <a:pPr lvl="0"/>
            <a:endParaRPr lang="en-US" altLang="en-US" b="1" dirty="0">
              <a:solidFill>
                <a:srgbClr val="00B0F0"/>
              </a:solidFill>
              <a:latin typeface="+mn-lt"/>
            </a:endParaRPr>
          </a:p>
          <a:p>
            <a:pPr lvl="0"/>
            <a:r>
              <a:rPr lang="en-US" altLang="en-US" b="1" dirty="0">
                <a:solidFill>
                  <a:srgbClr val="00B0F0"/>
                </a:solidFill>
                <a:latin typeface="+mn-lt"/>
              </a:rPr>
              <a:t>PARALLELPERIOD</a:t>
            </a:r>
          </a:p>
        </p:txBody>
      </p:sp>
    </p:spTree>
    <p:extLst>
      <p:ext uri="{BB962C8B-B14F-4D97-AF65-F5344CB8AC3E}">
        <p14:creationId xmlns:p14="http://schemas.microsoft.com/office/powerpoint/2010/main" val="2777181686"/>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4" name="TextBox 3"/>
          <p:cNvSpPr txBox="1"/>
          <p:nvPr/>
        </p:nvSpPr>
        <p:spPr>
          <a:xfrm>
            <a:off x="355042" y="36543"/>
            <a:ext cx="11099599"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KNOWLEDGE CHECK Module 5 </a:t>
            </a:r>
          </a:p>
        </p:txBody>
      </p:sp>
      <p:pic>
        <p:nvPicPr>
          <p:cNvPr id="60" name="Picture 5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85404" y="144034"/>
            <a:ext cx="1310624" cy="406167"/>
          </a:xfrm>
          <a:prstGeom prst="rect">
            <a:avLst/>
          </a:prstGeom>
        </p:spPr>
      </p:pic>
      <p:sp>
        <p:nvSpPr>
          <p:cNvPr id="5" name="Rectangle 4"/>
          <p:cNvSpPr/>
          <p:nvPr/>
        </p:nvSpPr>
        <p:spPr>
          <a:xfrm>
            <a:off x="231833" y="1185026"/>
            <a:ext cx="11037454" cy="2326791"/>
          </a:xfrm>
          <a:prstGeom prst="rect">
            <a:avLst/>
          </a:prstGeom>
        </p:spPr>
        <p:txBody>
          <a:bodyPr wrap="square">
            <a:spAutoFit/>
          </a:bodyPr>
          <a:lstStyle/>
          <a:p>
            <a:pPr marL="342900" indent="-342900">
              <a:lnSpc>
                <a:spcPct val="120000"/>
              </a:lnSpc>
              <a:spcAft>
                <a:spcPts val="1800"/>
              </a:spcAft>
              <a:buFont typeface="Arial" panose="020B0604020202020204" pitchFamily="34" charset="0"/>
              <a:buChar char="•"/>
            </a:pPr>
            <a:r>
              <a:rPr lang="en-US" sz="2400" dirty="0">
                <a:solidFill>
                  <a:schemeClr val="tx1">
                    <a:lumMod val="50000"/>
                  </a:schemeClr>
                </a:solidFill>
              </a:rPr>
              <a:t>Can I parse advanced DAX formulas?</a:t>
            </a:r>
          </a:p>
          <a:p>
            <a:pPr marL="342900" indent="-342900">
              <a:lnSpc>
                <a:spcPct val="120000"/>
              </a:lnSpc>
              <a:spcAft>
                <a:spcPts val="1800"/>
              </a:spcAft>
              <a:buFont typeface="Arial" panose="020B0604020202020204" pitchFamily="34" charset="0"/>
              <a:buChar char="•"/>
            </a:pPr>
            <a:r>
              <a:rPr lang="en-US" sz="2400" dirty="0">
                <a:solidFill>
                  <a:schemeClr val="tx1">
                    <a:lumMod val="50000"/>
                  </a:schemeClr>
                </a:solidFill>
              </a:rPr>
              <a:t>What are some standard DAX patterns?</a:t>
            </a:r>
          </a:p>
          <a:p>
            <a:pPr marL="342900" indent="-342900">
              <a:lnSpc>
                <a:spcPct val="120000"/>
              </a:lnSpc>
              <a:buFont typeface="Arial" panose="020B0604020202020204" pitchFamily="34" charset="0"/>
              <a:buChar char="•"/>
            </a:pPr>
            <a:r>
              <a:rPr lang="en-US" sz="2400" dirty="0">
                <a:solidFill>
                  <a:schemeClr val="tx1">
                    <a:lumMod val="50000"/>
                  </a:schemeClr>
                </a:solidFill>
              </a:rPr>
              <a:t>Which time intelligence functions are built-in to DAX?</a:t>
            </a:r>
          </a:p>
          <a:p>
            <a:pPr>
              <a:lnSpc>
                <a:spcPct val="120000"/>
              </a:lnSpc>
            </a:pPr>
            <a:endParaRPr lang="en-US" sz="2400" dirty="0">
              <a:solidFill>
                <a:schemeClr val="tx1">
                  <a:lumMod val="50000"/>
                </a:schemeClr>
              </a:solidFill>
            </a:endParaRPr>
          </a:p>
        </p:txBody>
      </p:sp>
    </p:spTree>
    <p:extLst>
      <p:ext uri="{BB962C8B-B14F-4D97-AF65-F5344CB8AC3E}">
        <p14:creationId xmlns:p14="http://schemas.microsoft.com/office/powerpoint/2010/main" val="706485417"/>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468150" y="612786"/>
            <a:ext cx="10620764" cy="5134331"/>
          </a:xfrm>
          <a:prstGeom prst="rect">
            <a:avLst/>
          </a:prstGeom>
        </p:spPr>
        <p:txBody>
          <a:bodyPr>
            <a:normAutofit fontScale="25000" lnSpcReduction="20000"/>
          </a:bodyPr>
          <a:lstStyle/>
          <a:p>
            <a:pPr marL="244707" lvl="1" indent="0">
              <a:buNone/>
            </a:pPr>
            <a:endParaRPr lang="en-US" sz="4077" i="1" dirty="0"/>
          </a:p>
          <a:p>
            <a:pPr marL="244707" lvl="1" indent="0" defTabSz="665641">
              <a:buNone/>
            </a:pPr>
            <a:r>
              <a:rPr lang="en-US" sz="10483" i="1" dirty="0"/>
              <a:t>Contact Support </a:t>
            </a:r>
          </a:p>
          <a:p>
            <a:pPr marL="244707" lvl="1" indent="0" defTabSz="665641">
              <a:buNone/>
            </a:pPr>
            <a:r>
              <a:rPr lang="en-US" sz="5824" i="1" dirty="0"/>
              <a:t> 		Report Errors, Issues </a:t>
            </a:r>
            <a:r>
              <a:rPr lang="en-US" sz="6989" i="1" dirty="0"/>
              <a:t>–</a:t>
            </a:r>
            <a:r>
              <a:rPr lang="en-US" sz="5824" i="1" dirty="0"/>
              <a:t> </a:t>
            </a:r>
            <a:r>
              <a:rPr lang="en-US" sz="5824" u="sng" dirty="0">
                <a:hlinkClick r:id="rId3"/>
              </a:rPr>
              <a:t>Support.PowerBI.com </a:t>
            </a:r>
            <a:br>
              <a:rPr lang="en-US" sz="5824" u="sng" dirty="0"/>
            </a:br>
            <a:endParaRPr lang="en-US" sz="4659" dirty="0">
              <a:solidFill>
                <a:prstClr val="black"/>
              </a:solidFill>
            </a:endParaRPr>
          </a:p>
          <a:p>
            <a:pPr marL="244707" lvl="1" indent="0" defTabSz="665641">
              <a:buNone/>
            </a:pPr>
            <a:r>
              <a:rPr lang="en-US" sz="10483" i="1" dirty="0"/>
              <a:t>Resources </a:t>
            </a:r>
            <a:r>
              <a:rPr lang="en-US" sz="6353" i="1" dirty="0">
                <a:solidFill>
                  <a:schemeClr val="bg1">
                    <a:lumMod val="50000"/>
                  </a:schemeClr>
                </a:solidFill>
              </a:rPr>
              <a:t>use presentation mode to click the hyperlinks</a:t>
            </a:r>
            <a:br>
              <a:rPr lang="en-US" sz="6353" i="1" dirty="0">
                <a:solidFill>
                  <a:schemeClr val="bg1">
                    <a:lumMod val="50000"/>
                  </a:schemeClr>
                </a:solidFill>
              </a:rPr>
            </a:br>
            <a:endParaRPr lang="en-US" sz="2912" i="1" dirty="0">
              <a:solidFill>
                <a:schemeClr val="bg1">
                  <a:lumMod val="50000"/>
                </a:schemeClr>
              </a:solidFill>
            </a:endParaRPr>
          </a:p>
          <a:p>
            <a:pPr marL="1076788" lvl="1" indent="-832081" defTabSz="665641">
              <a:spcBef>
                <a:spcPts val="0"/>
              </a:spcBef>
              <a:spcAft>
                <a:spcPts val="600"/>
              </a:spcAft>
              <a:buFont typeface="Wingdings" panose="05000000000000000000" pitchFamily="2" charset="2"/>
              <a:buChar char="Ø"/>
            </a:pPr>
            <a:r>
              <a:rPr lang="en-US" sz="6400" i="1" dirty="0">
                <a:hlinkClick r:id="rId4"/>
              </a:rPr>
              <a:t>Community.PowerBI.com</a:t>
            </a:r>
            <a:r>
              <a:rPr lang="en-US" sz="6400" i="1" dirty="0"/>
              <a:t> – Community Forum</a:t>
            </a:r>
          </a:p>
          <a:p>
            <a:pPr marL="1076788" lvl="1" indent="-832081" defTabSz="665641">
              <a:spcBef>
                <a:spcPts val="0"/>
              </a:spcBef>
              <a:spcAft>
                <a:spcPts val="600"/>
              </a:spcAft>
              <a:buFont typeface="Wingdings" panose="05000000000000000000" pitchFamily="2" charset="2"/>
              <a:buChar char="Ø"/>
            </a:pPr>
            <a:r>
              <a:rPr lang="en-US" sz="6400" i="1" dirty="0">
                <a:hlinkClick r:id="rId5"/>
              </a:rPr>
              <a:t>Data Stories Gallery </a:t>
            </a:r>
            <a:r>
              <a:rPr lang="en-US" sz="6400" i="1" dirty="0"/>
              <a:t>– Get inspired with Data Stories by other Power BI users</a:t>
            </a:r>
          </a:p>
          <a:p>
            <a:pPr marL="1076788" lvl="1" indent="-832081" defTabSz="665641">
              <a:spcBef>
                <a:spcPts val="0"/>
              </a:spcBef>
              <a:spcAft>
                <a:spcPts val="600"/>
              </a:spcAft>
              <a:buFont typeface="Wingdings" panose="05000000000000000000" pitchFamily="2" charset="2"/>
              <a:buChar char="Ø"/>
            </a:pPr>
            <a:r>
              <a:rPr lang="en-US" sz="6400" i="1" dirty="0">
                <a:hlinkClick r:id="rId6"/>
              </a:rPr>
              <a:t>R-Visuals Gallery </a:t>
            </a:r>
            <a:r>
              <a:rPr lang="en-US" sz="6400" i="1" dirty="0"/>
              <a:t>– Get inspired by others use of R for analyzing their data</a:t>
            </a:r>
          </a:p>
          <a:p>
            <a:pPr marL="1076788" lvl="1" indent="-832081" defTabSz="665641">
              <a:spcBef>
                <a:spcPts val="0"/>
              </a:spcBef>
              <a:spcAft>
                <a:spcPts val="600"/>
              </a:spcAft>
              <a:buFont typeface="Wingdings" panose="05000000000000000000" pitchFamily="2" charset="2"/>
              <a:buChar char="Ø"/>
            </a:pPr>
            <a:r>
              <a:rPr lang="en-US" sz="6400" i="1" dirty="0">
                <a:hlinkClick r:id="rId7"/>
              </a:rPr>
              <a:t>Visuals.PowerBI.com</a:t>
            </a:r>
            <a:r>
              <a:rPr lang="en-US" sz="6400" i="1" dirty="0"/>
              <a:t> – Custom PBI visuals and R visuals you can download and use in your story</a:t>
            </a:r>
            <a:br>
              <a:rPr lang="en-US" sz="6400" i="1" dirty="0"/>
            </a:br>
            <a:endParaRPr lang="en-US" sz="6400" i="1" dirty="0"/>
          </a:p>
          <a:p>
            <a:pPr marL="1076788" lvl="1" indent="-832081" defTabSz="665641">
              <a:spcBef>
                <a:spcPts val="0"/>
              </a:spcBef>
              <a:spcAft>
                <a:spcPts val="600"/>
              </a:spcAft>
              <a:buFont typeface="Wingdings" panose="05000000000000000000" pitchFamily="2" charset="2"/>
              <a:buChar char="Ø"/>
            </a:pPr>
            <a:r>
              <a:rPr lang="en-US" sz="6400" i="1" dirty="0">
                <a:hlinkClick r:id="rId8"/>
              </a:rPr>
              <a:t>Power BI Blog </a:t>
            </a:r>
            <a:r>
              <a:rPr lang="en-US" sz="6400" i="1" dirty="0"/>
              <a:t>- weekly updates</a:t>
            </a:r>
            <a:br>
              <a:rPr lang="en-US" sz="6400" i="1" dirty="0"/>
            </a:br>
            <a:endParaRPr lang="en-US" sz="6400" i="1" dirty="0"/>
          </a:p>
          <a:p>
            <a:pPr marL="1076788" lvl="1" indent="-832081" defTabSz="665641">
              <a:spcBef>
                <a:spcPts val="0"/>
              </a:spcBef>
              <a:spcAft>
                <a:spcPts val="600"/>
              </a:spcAft>
              <a:buFont typeface="Wingdings" panose="05000000000000000000" pitchFamily="2" charset="2"/>
              <a:buChar char="Ø"/>
            </a:pPr>
            <a:r>
              <a:rPr lang="en-US" sz="6400" i="1" dirty="0">
                <a:hlinkClick r:id="rId9"/>
              </a:rPr>
              <a:t>User Voice for Power BI </a:t>
            </a:r>
            <a:r>
              <a:rPr lang="en-US" sz="6400" i="1" dirty="0">
                <a:hlinkClick r:id="rId10"/>
              </a:rPr>
              <a:t>–</a:t>
            </a:r>
            <a:r>
              <a:rPr lang="en-US" sz="6400" i="1" dirty="0"/>
              <a:t> Vote on (or submit) your favorite new ideas for Power BI</a:t>
            </a:r>
            <a:endParaRPr lang="en-US" sz="6400" i="1" dirty="0">
              <a:hlinkClick r:id="rId10"/>
            </a:endParaRPr>
          </a:p>
          <a:p>
            <a:pPr marL="1076788" lvl="1" indent="-832081" defTabSz="665641">
              <a:spcBef>
                <a:spcPts val="0"/>
              </a:spcBef>
              <a:spcAft>
                <a:spcPts val="600"/>
              </a:spcAft>
              <a:buFont typeface="Wingdings" panose="05000000000000000000" pitchFamily="2" charset="2"/>
              <a:buChar char="Ø"/>
            </a:pPr>
            <a:r>
              <a:rPr lang="en-US" sz="6400" i="1" dirty="0" err="1">
                <a:hlinkClick r:id="rId10"/>
              </a:rPr>
              <a:t>Issues.PowerBI.Com</a:t>
            </a:r>
            <a:r>
              <a:rPr lang="en-US" sz="6400" i="1" dirty="0"/>
              <a:t> – log issues with the community</a:t>
            </a:r>
          </a:p>
          <a:p>
            <a:pPr marL="1076788" lvl="1" indent="-832081" defTabSz="665641">
              <a:spcBef>
                <a:spcPts val="0"/>
              </a:spcBef>
              <a:spcAft>
                <a:spcPts val="600"/>
              </a:spcAft>
              <a:buFont typeface="Wingdings" panose="05000000000000000000" pitchFamily="2" charset="2"/>
              <a:buChar char="Ø"/>
            </a:pPr>
            <a:endParaRPr lang="en-US" sz="6400" i="1" dirty="0"/>
          </a:p>
          <a:p>
            <a:pPr marL="1076788" lvl="1" indent="-832081" defTabSz="665641">
              <a:spcBef>
                <a:spcPts val="0"/>
              </a:spcBef>
              <a:spcAft>
                <a:spcPts val="600"/>
              </a:spcAft>
              <a:buFont typeface="Wingdings" panose="05000000000000000000" pitchFamily="2" charset="2"/>
              <a:buChar char="Ø"/>
            </a:pPr>
            <a:r>
              <a:rPr lang="en-US" sz="6400" i="1" dirty="0">
                <a:hlinkClick r:id="rId11"/>
              </a:rPr>
              <a:t>Guided Learning</a:t>
            </a:r>
            <a:r>
              <a:rPr lang="en-US" sz="6400" i="1" dirty="0"/>
              <a:t> Self Service Power BI training</a:t>
            </a:r>
            <a:br>
              <a:rPr lang="en-US" sz="6400" i="1" dirty="0"/>
            </a:br>
            <a:endParaRPr lang="en-US" sz="6400" i="1" dirty="0"/>
          </a:p>
          <a:p>
            <a:pPr marL="1076788" lvl="1" indent="-832081" defTabSz="665641">
              <a:lnSpc>
                <a:spcPct val="120000"/>
              </a:lnSpc>
              <a:spcBef>
                <a:spcPts val="0"/>
              </a:spcBef>
              <a:spcAft>
                <a:spcPts val="600"/>
              </a:spcAft>
              <a:buFont typeface="Wingdings" panose="05000000000000000000" pitchFamily="2" charset="2"/>
              <a:buChar char="Ø"/>
            </a:pPr>
            <a:r>
              <a:rPr lang="en-US" sz="6400" i="1" dirty="0">
                <a:hlinkClick r:id="rId12"/>
              </a:rPr>
              <a:t>DAX Formula Language</a:t>
            </a:r>
            <a:r>
              <a:rPr lang="en-US" sz="6400" i="1" dirty="0">
                <a:hlinkClick r:id="rId13"/>
              </a:rPr>
              <a:t> </a:t>
            </a:r>
            <a:r>
              <a:rPr lang="en-US" sz="6400" i="1" dirty="0"/>
              <a:t>– syntax for DAX</a:t>
            </a:r>
          </a:p>
          <a:p>
            <a:pPr marL="1076788" lvl="1" indent="-832081" defTabSz="665641">
              <a:lnSpc>
                <a:spcPct val="120000"/>
              </a:lnSpc>
              <a:spcBef>
                <a:spcPts val="0"/>
              </a:spcBef>
              <a:spcAft>
                <a:spcPts val="600"/>
              </a:spcAft>
              <a:buFont typeface="Wingdings" panose="05000000000000000000" pitchFamily="2" charset="2"/>
              <a:buChar char="Ø"/>
            </a:pPr>
            <a:r>
              <a:rPr lang="en-US" sz="6400" i="1" dirty="0">
                <a:hlinkClick r:id="rId14"/>
              </a:rPr>
              <a:t>DAX Patterns </a:t>
            </a:r>
            <a:r>
              <a:rPr lang="en-US" sz="6400" i="1" dirty="0"/>
              <a:t>– Great website to learn new patterns for the DAX Language</a:t>
            </a:r>
            <a:endParaRPr lang="en-US" sz="6400" i="1" dirty="0">
              <a:hlinkClick r:id="rId15"/>
            </a:endParaRPr>
          </a:p>
          <a:p>
            <a:pPr marL="1076788" lvl="1" indent="-832081" defTabSz="665641">
              <a:lnSpc>
                <a:spcPct val="120000"/>
              </a:lnSpc>
              <a:spcBef>
                <a:spcPts val="0"/>
              </a:spcBef>
              <a:spcAft>
                <a:spcPts val="600"/>
              </a:spcAft>
              <a:buFont typeface="Wingdings" panose="05000000000000000000" pitchFamily="2" charset="2"/>
              <a:buChar char="Ø"/>
            </a:pPr>
            <a:r>
              <a:rPr lang="en-US" sz="6400" i="1" dirty="0">
                <a:hlinkClick r:id="rId15"/>
              </a:rPr>
              <a:t>Power Query Formula Language </a:t>
            </a:r>
            <a:r>
              <a:rPr lang="en-US" sz="6400" i="1" dirty="0"/>
              <a:t>– syntax for the “Query” language</a:t>
            </a:r>
            <a:endParaRPr lang="en-US" sz="6400" i="1" dirty="0">
              <a:hlinkClick r:id="rId16"/>
            </a:endParaRPr>
          </a:p>
          <a:p>
            <a:pPr marL="1076788" lvl="1" indent="-832081" defTabSz="665641">
              <a:lnSpc>
                <a:spcPct val="120000"/>
              </a:lnSpc>
              <a:spcBef>
                <a:spcPts val="0"/>
              </a:spcBef>
              <a:spcAft>
                <a:spcPts val="600"/>
              </a:spcAft>
              <a:buFont typeface="Wingdings" panose="05000000000000000000" pitchFamily="2" charset="2"/>
              <a:buChar char="Ø"/>
            </a:pPr>
            <a:endParaRPr lang="en-US" sz="6400" i="1" dirty="0"/>
          </a:p>
        </p:txBody>
      </p:sp>
      <p:sp>
        <p:nvSpPr>
          <p:cNvPr id="5" name="Rectangle 4"/>
          <p:cNvSpPr/>
          <p:nvPr/>
        </p:nvSpPr>
        <p:spPr>
          <a:xfrm>
            <a:off x="5158612" y="3294576"/>
            <a:ext cx="223138" cy="293927"/>
          </a:xfrm>
          <a:prstGeom prst="rect">
            <a:avLst/>
          </a:prstGeom>
        </p:spPr>
        <p:txBody>
          <a:bodyPr wrap="none">
            <a:spAutoFit/>
          </a:bodyPr>
          <a:lstStyle/>
          <a:p>
            <a:pPr defTabSz="665665">
              <a:defRPr/>
            </a:pPr>
            <a:r>
              <a:rPr lang="en-US" sz="1310" dirty="0">
                <a:solidFill>
                  <a:srgbClr val="1F497D"/>
                </a:solidFill>
                <a:latin typeface="Calibri" panose="020F0502020204030204" pitchFamily="34" charset="0"/>
                <a:ea typeface="Calibri" panose="020F0502020204030204" pitchFamily="34" charset="0"/>
                <a:cs typeface="Times New Roman" panose="02020603050405020304" pitchFamily="18" charset="0"/>
              </a:rPr>
              <a:t> </a:t>
            </a:r>
            <a:endParaRPr lang="en-US" sz="1310" dirty="0">
              <a:solidFill>
                <a:prstClr val="black"/>
              </a:solidFill>
              <a:latin typeface="Calibri" panose="020F0502020204030204"/>
            </a:endParaRPr>
          </a:p>
        </p:txBody>
      </p:sp>
      <p:sp>
        <p:nvSpPr>
          <p:cNvPr id="8" name="Rectangle 7"/>
          <p:cNvSpPr/>
          <p:nvPr/>
        </p:nvSpPr>
        <p:spPr>
          <a:xfrm>
            <a:off x="0" y="-10849"/>
            <a:ext cx="12192000" cy="613264"/>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06712"/>
            <a:endParaRPr lang="en-US" sz="1588" dirty="0">
              <a:solidFill>
                <a:prstClr val="white"/>
              </a:solidFill>
              <a:latin typeface="Segoe UI" panose="020B0502040204020203" pitchFamily="34" charset="0"/>
              <a:cs typeface="Segoe UI" panose="020B0502040204020203" pitchFamily="34" charset="0"/>
            </a:endParaRPr>
          </a:p>
        </p:txBody>
      </p:sp>
      <p:sp>
        <p:nvSpPr>
          <p:cNvPr id="9" name="TextBox 8"/>
          <p:cNvSpPr txBox="1"/>
          <p:nvPr/>
        </p:nvSpPr>
        <p:spPr>
          <a:xfrm>
            <a:off x="523912" y="32245"/>
            <a:ext cx="11241596" cy="581249"/>
          </a:xfrm>
          <a:prstGeom prst="rect">
            <a:avLst/>
          </a:prstGeom>
          <a:noFill/>
        </p:spPr>
        <p:txBody>
          <a:bodyPr wrap="square" rtlCol="0">
            <a:spAutoFit/>
          </a:bodyPr>
          <a:lstStyle/>
          <a:p>
            <a:pPr defTabSz="806712"/>
            <a:r>
              <a:rPr lang="en-US" sz="3177" dirty="0">
                <a:solidFill>
                  <a:prstClr val="black"/>
                </a:solidFill>
                <a:latin typeface="Segoe UI" panose="020B0502040204020203" pitchFamily="34" charset="0"/>
                <a:cs typeface="Segoe UI" panose="020B0502040204020203" pitchFamily="34" charset="0"/>
              </a:rPr>
              <a:t>Power BI Support Resources</a:t>
            </a:r>
          </a:p>
        </p:txBody>
      </p:sp>
      <p:pic>
        <p:nvPicPr>
          <p:cNvPr id="10" name="Picture 9"/>
          <p:cNvPicPr>
            <a:picLocks noChangeAspect="1"/>
          </p:cNvPicPr>
          <p:nvPr/>
        </p:nvPicPr>
        <p:blipFill>
          <a:blip r:embed="rId17"/>
          <a:stretch>
            <a:fillRect/>
          </a:stretch>
        </p:blipFill>
        <p:spPr>
          <a:xfrm>
            <a:off x="10670597" y="143052"/>
            <a:ext cx="1156433" cy="358383"/>
          </a:xfrm>
          <a:prstGeom prst="rect">
            <a:avLst/>
          </a:prstGeom>
        </p:spPr>
      </p:pic>
      <p:grpSp>
        <p:nvGrpSpPr>
          <p:cNvPr id="12" name="Group 11"/>
          <p:cNvGrpSpPr/>
          <p:nvPr/>
        </p:nvGrpSpPr>
        <p:grpSpPr>
          <a:xfrm>
            <a:off x="14559" y="5747118"/>
            <a:ext cx="12177441" cy="1103079"/>
            <a:chOff x="0" y="5629524"/>
            <a:chExt cx="12192000" cy="1212574"/>
          </a:xfrm>
        </p:grpSpPr>
        <p:sp>
          <p:nvSpPr>
            <p:cNvPr id="16" name="Rectangle 15"/>
            <p:cNvSpPr/>
            <p:nvPr/>
          </p:nvSpPr>
          <p:spPr>
            <a:xfrm>
              <a:off x="0" y="5629524"/>
              <a:ext cx="12192000" cy="1212574"/>
            </a:xfrm>
            <a:prstGeom prst="rect">
              <a:avLst/>
            </a:prstGeom>
            <a:solidFill>
              <a:srgbClr val="F2C812"/>
            </a:solidFill>
            <a:ln w="10795" cap="flat" cmpd="sng" algn="ctr">
              <a:noFill/>
              <a:prstDash val="solid"/>
            </a:ln>
            <a:effectLst/>
          </p:spPr>
          <p:txBody>
            <a:bodyPr rtlCol="0" anchor="ctr"/>
            <a:lstStyle/>
            <a:p>
              <a:pPr marL="0" marR="0" lvl="0" indent="0" algn="ctr" defTabSz="806712" eaLnBrk="1" fontAlgn="auto" latinLnBrk="0" hangingPunct="1">
                <a:lnSpc>
                  <a:spcPct val="100000"/>
                </a:lnSpc>
                <a:spcBef>
                  <a:spcPts val="0"/>
                </a:spcBef>
                <a:spcAft>
                  <a:spcPts val="0"/>
                </a:spcAft>
                <a:buClrTx/>
                <a:buSzTx/>
                <a:buFontTx/>
                <a:buNone/>
                <a:tabLst/>
                <a:defRPr/>
              </a:pPr>
              <a:endParaRPr kumimoji="0" lang="en-US" sz="1588" b="0" i="0" u="none" strike="noStrike" kern="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7" name="Title 1"/>
            <p:cNvSpPr txBox="1">
              <a:spLocks/>
            </p:cNvSpPr>
            <p:nvPr/>
          </p:nvSpPr>
          <p:spPr>
            <a:xfrm>
              <a:off x="0" y="5646588"/>
              <a:ext cx="12192000" cy="550767"/>
            </a:xfrm>
            <a:prstGeom prst="rect">
              <a:avLst/>
            </a:prstGeom>
          </p:spPr>
          <p:txBody>
            <a:bodyPr vert="horz" lIns="80682" tIns="40341" rIns="80682" bIns="40341" rtlCol="0" anchor="ctr">
              <a:normAutofit fontScale="97500"/>
            </a:bodyPr>
            <a:lstStyle>
              <a:lvl1pPr algn="l" defTabSz="1005840" rtl="0" eaLnBrk="1" latinLnBrk="0" hangingPunct="1">
                <a:lnSpc>
                  <a:spcPct val="90000"/>
                </a:lnSpc>
                <a:spcBef>
                  <a:spcPct val="0"/>
                </a:spcBef>
                <a:buNone/>
                <a:defRPr sz="4840" kern="1200">
                  <a:solidFill>
                    <a:schemeClr val="tx1"/>
                  </a:solidFill>
                  <a:latin typeface="+mj-lt"/>
                  <a:ea typeface="+mj-ea"/>
                  <a:cs typeface="+mj-cs"/>
                </a:defRPr>
              </a:lvl1pPr>
            </a:lstStyle>
            <a:p>
              <a:pPr marL="0" marR="0" lvl="0" indent="0" algn="l" defTabSz="1005840" rtl="0" eaLnBrk="1" fontAlgn="auto" latinLnBrk="0" hangingPunct="1">
                <a:lnSpc>
                  <a:spcPct val="90000"/>
                </a:lnSpc>
                <a:spcBef>
                  <a:spcPct val="0"/>
                </a:spcBef>
                <a:spcAft>
                  <a:spcPts val="0"/>
                </a:spcAft>
                <a:buClrTx/>
                <a:buSzTx/>
                <a:buFontTx/>
                <a:buNone/>
                <a:tabLst/>
                <a:defRPr/>
              </a:pPr>
              <a:r>
                <a:rPr kumimoji="0" lang="en-US" sz="1765" b="1" i="1" u="none" strike="noStrike" kern="1200" cap="none" spc="0" normalizeH="0" baseline="0" noProof="0" dirty="0">
                  <a:ln>
                    <a:noFill/>
                  </a:ln>
                  <a:solidFill>
                    <a:srgbClr val="505050"/>
                  </a:solidFill>
                  <a:effectLst/>
                  <a:uLnTx/>
                  <a:uFillTx/>
                  <a:latin typeface="Segoe UI"/>
                  <a:ea typeface="+mj-ea"/>
                  <a:cs typeface="+mj-cs"/>
                </a:rPr>
                <a:t>Instructors:  	</a:t>
              </a:r>
              <a:endParaRPr kumimoji="0" lang="en-US" sz="1853" b="1" i="1" u="none" strike="noStrike" kern="1200" cap="none" spc="0" normalizeH="0" baseline="0" noProof="0" dirty="0">
                <a:ln>
                  <a:noFill/>
                </a:ln>
                <a:solidFill>
                  <a:srgbClr val="505050"/>
                </a:solidFill>
                <a:effectLst/>
                <a:uLnTx/>
                <a:uFillTx/>
                <a:latin typeface="Segoe UI"/>
                <a:ea typeface="+mj-ea"/>
                <a:cs typeface="+mj-cs"/>
              </a:endParaRPr>
            </a:p>
          </p:txBody>
        </p:sp>
      </p:grpSp>
    </p:spTree>
    <p:extLst>
      <p:ext uri="{BB962C8B-B14F-4D97-AF65-F5344CB8AC3E}">
        <p14:creationId xmlns:p14="http://schemas.microsoft.com/office/powerpoint/2010/main" val="1661734761"/>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show="0">
  <p:cSld>
    <p:bg>
      <p:bgPr>
        <a:solidFill>
          <a:srgbClr val="FFC000"/>
        </a:solid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69239" y="2084175"/>
            <a:ext cx="9860673" cy="1098762"/>
          </a:xfrm>
        </p:spPr>
        <p:txBody>
          <a:bodyPr/>
          <a:lstStyle/>
          <a:p>
            <a:r>
              <a:rPr lang="en-US" sz="6600" b="1" dirty="0">
                <a:solidFill>
                  <a:schemeClr val="tx1"/>
                </a:solidFill>
              </a:rPr>
              <a:t>Questions?</a:t>
            </a:r>
          </a:p>
        </p:txBody>
      </p:sp>
    </p:spTree>
    <p:extLst>
      <p:ext uri="{BB962C8B-B14F-4D97-AF65-F5344CB8AC3E}">
        <p14:creationId xmlns:p14="http://schemas.microsoft.com/office/powerpoint/2010/main" val="1880592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show="0">
  <p:cSld>
    <p:bg>
      <p:bgPr>
        <a:solidFill>
          <a:srgbClr val="FFC000"/>
        </a:solid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69239" y="2084175"/>
            <a:ext cx="9860673" cy="1098762"/>
          </a:xfrm>
        </p:spPr>
        <p:txBody>
          <a:bodyPr/>
          <a:lstStyle/>
          <a:p>
            <a:r>
              <a:rPr lang="en-US" sz="6600" b="1" dirty="0">
                <a:solidFill>
                  <a:schemeClr val="tx1"/>
                </a:solidFill>
              </a:rPr>
              <a:t>Appendix</a:t>
            </a:r>
          </a:p>
        </p:txBody>
      </p:sp>
    </p:spTree>
    <p:extLst>
      <p:ext uri="{BB962C8B-B14F-4D97-AF65-F5344CB8AC3E}">
        <p14:creationId xmlns:p14="http://schemas.microsoft.com/office/powerpoint/2010/main" val="897645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7500" y="1148156"/>
            <a:ext cx="11655840" cy="524527"/>
          </a:xfrm>
        </p:spPr>
        <p:txBody>
          <a:bodyPr vert="horz" wrap="square" lIns="146304" tIns="91440" rIns="146304" bIns="91440" rtlCol="0" anchor="t">
            <a:noAutofit/>
          </a:bodyPr>
          <a:lstStyle/>
          <a:p>
            <a:r>
              <a:rPr lang="en-US" sz="2800" b="1" dirty="0">
                <a:latin typeface="+mn-lt"/>
              </a:rPr>
              <a:t>DAX Function Types</a:t>
            </a: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46331"/>
          </a:xfrm>
          <a:prstGeom prst="rect">
            <a:avLst/>
          </a:prstGeom>
          <a:noFill/>
        </p:spPr>
        <p:txBody>
          <a:bodyPr wrap="square" rtlCol="0">
            <a:spAutoFit/>
          </a:bodyPr>
          <a:lstStyle/>
          <a:p>
            <a:pPr defTabSz="914225"/>
            <a:r>
              <a:rPr lang="en-US" sz="3600" dirty="0"/>
              <a:t>Module 4a – DAX Evaluation Contexts</a:t>
            </a:r>
            <a:endParaRPr lang="en-US" sz="3600" dirty="0">
              <a:solidFill>
                <a:prstClr val="black"/>
              </a:solidFill>
              <a:latin typeface="Segoe UI" panose="020B0502040204020203" pitchFamily="34" charset="0"/>
              <a:cs typeface="Segoe UI" panose="020B0502040204020203" pitchFamily="34" charset="0"/>
            </a:endParaRPr>
          </a:p>
        </p:txBody>
      </p:sp>
      <p:pic>
        <p:nvPicPr>
          <p:cNvPr id="8" name="Picture 7"/>
          <p:cNvPicPr>
            <a:picLocks noChangeAspect="1"/>
          </p:cNvPicPr>
          <p:nvPr/>
        </p:nvPicPr>
        <p:blipFill>
          <a:blip r:embed="rId3"/>
          <a:stretch>
            <a:fillRect/>
          </a:stretch>
        </p:blipFill>
        <p:spPr>
          <a:xfrm>
            <a:off x="10785404" y="144034"/>
            <a:ext cx="1310624" cy="406167"/>
          </a:xfrm>
          <a:prstGeom prst="rect">
            <a:avLst/>
          </a:prstGeom>
        </p:spPr>
      </p:pic>
      <p:sp>
        <p:nvSpPr>
          <p:cNvPr id="9" name="Rectangle 8"/>
          <p:cNvSpPr/>
          <p:nvPr/>
        </p:nvSpPr>
        <p:spPr bwMode="auto">
          <a:xfrm>
            <a:off x="1654849" y="2282716"/>
            <a:ext cx="3377455" cy="926926"/>
          </a:xfrm>
          <a:prstGeom prst="rect">
            <a:avLst/>
          </a:prstGeom>
          <a:solidFill>
            <a:srgbClr val="76767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Scalar Functions</a:t>
            </a:r>
          </a:p>
        </p:txBody>
      </p:sp>
      <p:sp>
        <p:nvSpPr>
          <p:cNvPr id="10" name="Rectangle 9"/>
          <p:cNvSpPr/>
          <p:nvPr/>
        </p:nvSpPr>
        <p:spPr bwMode="auto">
          <a:xfrm>
            <a:off x="7407949" y="2252319"/>
            <a:ext cx="3377455" cy="926926"/>
          </a:xfrm>
          <a:prstGeom prst="rect">
            <a:avLst/>
          </a:prstGeom>
          <a:solidFill>
            <a:srgbClr val="76767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Table Functions</a:t>
            </a:r>
          </a:p>
        </p:txBody>
      </p:sp>
      <p:sp>
        <p:nvSpPr>
          <p:cNvPr id="4" name="Rectangle 3"/>
          <p:cNvSpPr/>
          <p:nvPr/>
        </p:nvSpPr>
        <p:spPr>
          <a:xfrm>
            <a:off x="1311949" y="3819675"/>
            <a:ext cx="4047451" cy="1243417"/>
          </a:xfrm>
          <a:prstGeom prst="rect">
            <a:avLst/>
          </a:prstGeom>
        </p:spPr>
        <p:txBody>
          <a:bodyPr wrap="square">
            <a:spAutoFit/>
          </a:bodyPr>
          <a:lstStyle/>
          <a:p>
            <a:pPr marL="285750" indent="-28575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Scalar functions return a Single value as an output</a:t>
            </a:r>
          </a:p>
          <a:p>
            <a:pPr>
              <a:lnSpc>
                <a:spcPct val="90000"/>
              </a:lnSpc>
              <a:spcAft>
                <a:spcPts val="600"/>
              </a:spcAft>
            </a:pPr>
            <a:endParaRPr lang="en-US" dirty="0">
              <a:gradFill>
                <a:gsLst>
                  <a:gs pos="2917">
                    <a:schemeClr val="tx1"/>
                  </a:gs>
                  <a:gs pos="30000">
                    <a:schemeClr val="tx1"/>
                  </a:gs>
                </a:gsLst>
                <a:lin ang="5400000" scaled="0"/>
              </a:gradFill>
            </a:endParaRPr>
          </a:p>
          <a:p>
            <a:pPr marL="285750" indent="-28575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Ex. SUM(Sale[Sales Amount])</a:t>
            </a:r>
          </a:p>
        </p:txBody>
      </p:sp>
      <p:sp>
        <p:nvSpPr>
          <p:cNvPr id="11" name="Rectangle 10"/>
          <p:cNvSpPr/>
          <p:nvPr/>
        </p:nvSpPr>
        <p:spPr>
          <a:xfrm>
            <a:off x="7072950" y="3819675"/>
            <a:ext cx="4047451" cy="1243417"/>
          </a:xfrm>
          <a:prstGeom prst="rect">
            <a:avLst/>
          </a:prstGeom>
        </p:spPr>
        <p:txBody>
          <a:bodyPr wrap="square">
            <a:spAutoFit/>
          </a:bodyPr>
          <a:lstStyle/>
          <a:p>
            <a:pPr marL="285750" indent="-28575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Table functions return a Table as an output</a:t>
            </a:r>
          </a:p>
          <a:p>
            <a:pPr>
              <a:lnSpc>
                <a:spcPct val="90000"/>
              </a:lnSpc>
              <a:spcAft>
                <a:spcPts val="600"/>
              </a:spcAft>
            </a:pPr>
            <a:endParaRPr lang="en-US" dirty="0">
              <a:gradFill>
                <a:gsLst>
                  <a:gs pos="2917">
                    <a:schemeClr val="tx1"/>
                  </a:gs>
                  <a:gs pos="30000">
                    <a:schemeClr val="tx1"/>
                  </a:gs>
                </a:gsLst>
                <a:lin ang="5400000" scaled="0"/>
              </a:gradFill>
            </a:endParaRPr>
          </a:p>
          <a:p>
            <a:pPr marL="285750" indent="-28575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Ex. ALL(GeographyDim)</a:t>
            </a:r>
          </a:p>
        </p:txBody>
      </p:sp>
      <p:sp>
        <p:nvSpPr>
          <p:cNvPr id="5" name="TextBox 4"/>
          <p:cNvSpPr txBox="1"/>
          <p:nvPr/>
        </p:nvSpPr>
        <p:spPr>
          <a:xfrm>
            <a:off x="417141" y="5854700"/>
            <a:ext cx="11506199"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There are other ways to classify functions – By kind of operation they perform etc.</a:t>
            </a:r>
          </a:p>
        </p:txBody>
      </p:sp>
    </p:spTree>
    <p:extLst>
      <p:ext uri="{BB962C8B-B14F-4D97-AF65-F5344CB8AC3E}">
        <p14:creationId xmlns:p14="http://schemas.microsoft.com/office/powerpoint/2010/main" val="1926928197"/>
      </p:ext>
    </p:extLst>
  </p:cSld>
  <p:clrMapOvr>
    <a:masterClrMapping/>
  </p:clrMapOvr>
  <p:transition>
    <p:fade/>
  </p:transition>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Rectangle 9"/>
          <p:cNvSpPr/>
          <p:nvPr/>
        </p:nvSpPr>
        <p:spPr>
          <a:xfrm>
            <a:off x="231833" y="737768"/>
            <a:ext cx="11037454" cy="6030780"/>
          </a:xfrm>
          <a:prstGeom prst="rect">
            <a:avLst/>
          </a:prstGeom>
        </p:spPr>
        <p:txBody>
          <a:bodyPr wrap="square">
            <a:normAutofit lnSpcReduction="10000"/>
          </a:bodyPr>
          <a:lstStyle/>
          <a:p>
            <a:pPr marL="457200" indent="-457200">
              <a:lnSpc>
                <a:spcPct val="120000"/>
              </a:lnSpc>
              <a:buFont typeface="Arial" panose="020B0604020202020204" pitchFamily="34" charset="0"/>
              <a:buChar char="•"/>
            </a:pPr>
            <a:r>
              <a:rPr lang="en-US" sz="2400" dirty="0">
                <a:solidFill>
                  <a:schemeClr val="tx1">
                    <a:lumMod val="50000"/>
                  </a:schemeClr>
                </a:solidFill>
              </a:rPr>
              <a:t>What is a </a:t>
            </a:r>
            <a:r>
              <a:rPr lang="en-US" sz="2400" i="1" dirty="0">
                <a:solidFill>
                  <a:schemeClr val="tx1">
                    <a:lumMod val="50000"/>
                  </a:schemeClr>
                </a:solidFill>
              </a:rPr>
              <a:t>data model</a:t>
            </a:r>
            <a:r>
              <a:rPr lang="en-US" sz="2400" dirty="0">
                <a:solidFill>
                  <a:schemeClr val="tx1">
                    <a:lumMod val="50000"/>
                  </a:schemeClr>
                </a:solidFill>
              </a:rPr>
              <a:t> in the context of Power BI?</a:t>
            </a:r>
          </a:p>
          <a:p>
            <a:pPr marL="914400" lvl="1" indent="-457200">
              <a:lnSpc>
                <a:spcPct val="120000"/>
              </a:lnSpc>
              <a:buFont typeface="Arial" panose="020B0604020202020204" pitchFamily="34" charset="0"/>
              <a:buChar char="•"/>
            </a:pPr>
            <a:r>
              <a:rPr lang="en-US" sz="2400" i="1" dirty="0">
                <a:solidFill>
                  <a:schemeClr val="tx1">
                    <a:lumMod val="50000"/>
                  </a:schemeClr>
                </a:solidFill>
              </a:rPr>
              <a:t>A data model is a collection of tables and relationships</a:t>
            </a:r>
          </a:p>
          <a:p>
            <a:pPr marL="457200" indent="-457200">
              <a:lnSpc>
                <a:spcPct val="120000"/>
              </a:lnSpc>
              <a:buFont typeface="Arial" panose="020B0604020202020204" pitchFamily="34" charset="0"/>
              <a:buChar char="•"/>
            </a:pPr>
            <a:endParaRPr lang="en-US" sz="2400" dirty="0">
              <a:solidFill>
                <a:schemeClr val="tx1">
                  <a:lumMod val="50000"/>
                </a:schemeClr>
              </a:solidFill>
            </a:endParaRPr>
          </a:p>
          <a:p>
            <a:pPr marL="457200" indent="-457200">
              <a:lnSpc>
                <a:spcPct val="120000"/>
              </a:lnSpc>
              <a:buFont typeface="Arial" panose="020B0604020202020204" pitchFamily="34" charset="0"/>
              <a:buChar char="•"/>
            </a:pPr>
            <a:r>
              <a:rPr lang="en-US" sz="2400" dirty="0">
                <a:solidFill>
                  <a:schemeClr val="tx1">
                    <a:lumMod val="50000"/>
                  </a:schemeClr>
                </a:solidFill>
              </a:rPr>
              <a:t>What are some advantages of a star schema over a flat or denormalized model?</a:t>
            </a:r>
          </a:p>
          <a:p>
            <a:pPr marL="914400" lvl="1" indent="-457200">
              <a:lnSpc>
                <a:spcPct val="120000"/>
              </a:lnSpc>
              <a:buFont typeface="Arial" panose="020B0604020202020204" pitchFamily="34" charset="0"/>
              <a:buChar char="•"/>
            </a:pPr>
            <a:r>
              <a:rPr lang="en-US" sz="1600" i="1" dirty="0">
                <a:solidFill>
                  <a:schemeClr val="tx1">
                    <a:lumMod val="50000"/>
                  </a:schemeClr>
                </a:solidFill>
              </a:rPr>
              <a:t>Dimension tables save space by reducing the amount of data that needs to be repeated over and over in every row</a:t>
            </a:r>
          </a:p>
          <a:p>
            <a:pPr marL="914400" lvl="1" indent="-457200">
              <a:lnSpc>
                <a:spcPct val="120000"/>
              </a:lnSpc>
              <a:buFont typeface="Arial" panose="020B0604020202020204" pitchFamily="34" charset="0"/>
              <a:buChar char="•"/>
            </a:pPr>
            <a:r>
              <a:rPr lang="en-US" sz="1600" i="1" dirty="0">
                <a:solidFill>
                  <a:schemeClr val="tx1">
                    <a:lumMod val="50000"/>
                  </a:schemeClr>
                </a:solidFill>
              </a:rPr>
              <a:t>Relationships between tables can be leveraged for more complex measures</a:t>
            </a:r>
            <a:endParaRPr lang="en-US" sz="2000" i="1" dirty="0">
              <a:solidFill>
                <a:schemeClr val="tx1">
                  <a:lumMod val="50000"/>
                </a:schemeClr>
              </a:solidFill>
            </a:endParaRPr>
          </a:p>
          <a:p>
            <a:pPr marL="457200" indent="-457200">
              <a:lnSpc>
                <a:spcPct val="120000"/>
              </a:lnSpc>
              <a:buFont typeface="Arial" panose="020B0604020202020204" pitchFamily="34" charset="0"/>
              <a:buChar char="•"/>
            </a:pPr>
            <a:endParaRPr lang="en-US" sz="2400" dirty="0">
              <a:solidFill>
                <a:schemeClr val="tx1">
                  <a:lumMod val="50000"/>
                </a:schemeClr>
              </a:solidFill>
            </a:endParaRPr>
          </a:p>
          <a:p>
            <a:pPr marL="457200" indent="-457200">
              <a:lnSpc>
                <a:spcPct val="120000"/>
              </a:lnSpc>
              <a:buFont typeface="Arial" panose="020B0604020202020204" pitchFamily="34" charset="0"/>
              <a:buChar char="•"/>
            </a:pPr>
            <a:r>
              <a:rPr lang="en-US" sz="2400" dirty="0">
                <a:solidFill>
                  <a:schemeClr val="tx1">
                    <a:lumMod val="50000"/>
                  </a:schemeClr>
                </a:solidFill>
              </a:rPr>
              <a:t>How might you improve the performance of a Power BI model?</a:t>
            </a:r>
            <a:endParaRPr lang="en-US" sz="2000" dirty="0">
              <a:solidFill>
                <a:schemeClr val="tx1">
                  <a:lumMod val="50000"/>
                </a:schemeClr>
              </a:solidFill>
            </a:endParaRPr>
          </a:p>
          <a:p>
            <a:pPr marL="914400" lvl="1" indent="-457200">
              <a:lnSpc>
                <a:spcPct val="120000"/>
              </a:lnSpc>
              <a:buFont typeface="Arial" panose="020B0604020202020204" pitchFamily="34" charset="0"/>
              <a:buChar char="•"/>
            </a:pPr>
            <a:r>
              <a:rPr lang="en-US" sz="1600" i="1" dirty="0">
                <a:solidFill>
                  <a:schemeClr val="tx1">
                    <a:lumMod val="50000"/>
                  </a:schemeClr>
                </a:solidFill>
              </a:rPr>
              <a:t>Try using a star schema instead of a flat or denormalized model</a:t>
            </a:r>
          </a:p>
          <a:p>
            <a:pPr marL="914400" lvl="1" indent="-457200">
              <a:lnSpc>
                <a:spcPct val="120000"/>
              </a:lnSpc>
              <a:buFont typeface="Arial" panose="020B0604020202020204" pitchFamily="34" charset="0"/>
              <a:buChar char="•"/>
            </a:pPr>
            <a:r>
              <a:rPr lang="en-US" sz="1600" i="1" dirty="0">
                <a:solidFill>
                  <a:schemeClr val="tx1">
                    <a:lumMod val="50000"/>
                  </a:schemeClr>
                </a:solidFill>
              </a:rPr>
              <a:t>Remove unnecessary columns</a:t>
            </a:r>
          </a:p>
          <a:p>
            <a:pPr marL="914400" lvl="1" indent="-457200">
              <a:lnSpc>
                <a:spcPct val="120000"/>
              </a:lnSpc>
              <a:buFont typeface="Arial" panose="020B0604020202020204" pitchFamily="34" charset="0"/>
              <a:buChar char="•"/>
            </a:pPr>
            <a:r>
              <a:rPr lang="en-US" sz="1600" i="1" dirty="0">
                <a:solidFill>
                  <a:schemeClr val="tx1">
                    <a:lumMod val="50000"/>
                  </a:schemeClr>
                </a:solidFill>
              </a:rPr>
              <a:t>Set appropriate data types</a:t>
            </a:r>
          </a:p>
          <a:p>
            <a:pPr marL="457200" indent="-457200">
              <a:lnSpc>
                <a:spcPct val="120000"/>
              </a:lnSpc>
              <a:buFont typeface="Arial" panose="020B0604020202020204" pitchFamily="34" charset="0"/>
              <a:buChar char="•"/>
            </a:pPr>
            <a:endParaRPr lang="en-US" sz="2400" dirty="0">
              <a:solidFill>
                <a:schemeClr val="tx1">
                  <a:lumMod val="50000"/>
                </a:schemeClr>
              </a:solidFill>
            </a:endParaRPr>
          </a:p>
          <a:p>
            <a:pPr marL="457200" indent="-457200">
              <a:lnSpc>
                <a:spcPct val="120000"/>
              </a:lnSpc>
              <a:buFont typeface="Arial" panose="020B0604020202020204" pitchFamily="34" charset="0"/>
              <a:buChar char="•"/>
            </a:pPr>
            <a:r>
              <a:rPr lang="en-US" sz="2400" dirty="0">
                <a:solidFill>
                  <a:schemeClr val="tx1">
                    <a:lumMod val="50000"/>
                  </a:schemeClr>
                </a:solidFill>
              </a:rPr>
              <a:t>How does Power BI store DateTime information? What are some consequences of this?</a:t>
            </a:r>
          </a:p>
          <a:p>
            <a:pPr marL="914400" lvl="1" indent="-457200">
              <a:lnSpc>
                <a:spcPct val="120000"/>
              </a:lnSpc>
              <a:buFont typeface="Arial" panose="020B0604020202020204" pitchFamily="34" charset="0"/>
              <a:buChar char="•"/>
            </a:pPr>
            <a:r>
              <a:rPr lang="en-US" sz="2400" i="1" dirty="0">
                <a:solidFill>
                  <a:schemeClr val="tx1">
                    <a:lumMod val="50000"/>
                  </a:schemeClr>
                </a:solidFill>
              </a:rPr>
              <a:t>DateTime information is stored as a floating-point decimal number. This means that </a:t>
            </a:r>
            <a:r>
              <a:rPr lang="en-US" sz="2400" i="1" dirty="0" err="1">
                <a:solidFill>
                  <a:schemeClr val="tx1">
                    <a:lumMod val="50000"/>
                  </a:schemeClr>
                </a:solidFill>
              </a:rPr>
              <a:t>datetimes</a:t>
            </a:r>
            <a:r>
              <a:rPr lang="en-US" sz="2400" i="1" dirty="0">
                <a:solidFill>
                  <a:schemeClr val="tx1">
                    <a:lumMod val="50000"/>
                  </a:schemeClr>
                </a:solidFill>
              </a:rPr>
              <a:t> are very precise but not very efficient to store.</a:t>
            </a: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365993" y="8619"/>
            <a:ext cx="11099599"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KNOWLEDGE CHECK ANSWERS Module 1</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85404" y="144034"/>
            <a:ext cx="1310624" cy="406167"/>
          </a:xfrm>
          <a:prstGeom prst="rect">
            <a:avLst/>
          </a:prstGeom>
        </p:spPr>
      </p:pic>
    </p:spTree>
    <p:extLst>
      <p:ext uri="{BB962C8B-B14F-4D97-AF65-F5344CB8AC3E}">
        <p14:creationId xmlns:p14="http://schemas.microsoft.com/office/powerpoint/2010/main" val="3031227735"/>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KNOWLEDGE CHECK ANSWERS Module 2</a:t>
            </a:r>
          </a:p>
        </p:txBody>
      </p:sp>
      <p:pic>
        <p:nvPicPr>
          <p:cNvPr id="8" name="Picture 7"/>
          <p:cNvPicPr>
            <a:picLocks noChangeAspect="1"/>
          </p:cNvPicPr>
          <p:nvPr/>
        </p:nvPicPr>
        <p:blipFill>
          <a:blip r:embed="rId3"/>
          <a:stretch>
            <a:fillRect/>
          </a:stretch>
        </p:blipFill>
        <p:spPr>
          <a:xfrm>
            <a:off x="10785404" y="144034"/>
            <a:ext cx="1310624" cy="406167"/>
          </a:xfrm>
          <a:prstGeom prst="rect">
            <a:avLst/>
          </a:prstGeom>
        </p:spPr>
      </p:pic>
      <p:sp>
        <p:nvSpPr>
          <p:cNvPr id="4" name="TextBox 3"/>
          <p:cNvSpPr txBox="1"/>
          <p:nvPr/>
        </p:nvSpPr>
        <p:spPr>
          <a:xfrm>
            <a:off x="355042" y="943465"/>
            <a:ext cx="10617758" cy="5775387"/>
          </a:xfrm>
          <a:prstGeom prst="rect">
            <a:avLst/>
          </a:prstGeom>
          <a:noFill/>
        </p:spPr>
        <p:txBody>
          <a:bodyPr wrap="square" lIns="182880" tIns="146304" rIns="182880" bIns="146304" rtlCol="0">
            <a:normAutofit lnSpcReduction="10000"/>
          </a:bodyPr>
          <a:lstStyle/>
          <a:p>
            <a:pPr marL="457200" indent="-457200">
              <a:lnSpc>
                <a:spcPct val="90000"/>
              </a:lnSpc>
              <a:buFont typeface="Arial" panose="020B0604020202020204" pitchFamily="34" charset="0"/>
              <a:buChar char="•"/>
            </a:pPr>
            <a:r>
              <a:rPr lang="en-US" sz="2400" dirty="0">
                <a:gradFill>
                  <a:gsLst>
                    <a:gs pos="2917">
                      <a:schemeClr val="tx1"/>
                    </a:gs>
                    <a:gs pos="30000">
                      <a:schemeClr val="tx1"/>
                    </a:gs>
                  </a:gsLst>
                  <a:lin ang="5400000" scaled="0"/>
                </a:gradFill>
              </a:rPr>
              <a:t>When is Calculated Column Evaluated?</a:t>
            </a:r>
          </a:p>
          <a:p>
            <a:pPr marL="914400" lvl="1" indent="-457200">
              <a:lnSpc>
                <a:spcPct val="90000"/>
              </a:lnSpc>
              <a:buFont typeface="Arial" panose="020B0604020202020204" pitchFamily="34" charset="0"/>
              <a:buChar char="•"/>
            </a:pPr>
            <a:r>
              <a:rPr lang="en-US" sz="2400" i="1" dirty="0">
                <a:gradFill>
                  <a:gsLst>
                    <a:gs pos="2917">
                      <a:schemeClr val="tx1"/>
                    </a:gs>
                    <a:gs pos="30000">
                      <a:schemeClr val="tx1"/>
                    </a:gs>
                  </a:gsLst>
                  <a:lin ang="5400000" scaled="0"/>
                </a:gradFill>
              </a:rPr>
              <a:t>At the time of data load/data refresh.</a:t>
            </a:r>
          </a:p>
          <a:p>
            <a:pPr marL="457200" indent="-457200">
              <a:lnSpc>
                <a:spcPct val="90000"/>
              </a:lnSpc>
              <a:buFont typeface="Arial" panose="020B0604020202020204" pitchFamily="34" charset="0"/>
              <a:buChar char="•"/>
            </a:pPr>
            <a:endParaRPr lang="en-US" sz="2400" dirty="0">
              <a:gradFill>
                <a:gsLst>
                  <a:gs pos="2917">
                    <a:schemeClr val="tx1"/>
                  </a:gs>
                  <a:gs pos="30000">
                    <a:schemeClr val="tx1"/>
                  </a:gs>
                </a:gsLst>
                <a:lin ang="5400000" scaled="0"/>
              </a:gradFill>
            </a:endParaRPr>
          </a:p>
          <a:p>
            <a:pPr marL="457200" indent="-457200">
              <a:lnSpc>
                <a:spcPct val="90000"/>
              </a:lnSpc>
              <a:buFont typeface="Arial" panose="020B0604020202020204" pitchFamily="34" charset="0"/>
              <a:buChar char="•"/>
            </a:pPr>
            <a:r>
              <a:rPr lang="en-US" sz="2400" dirty="0">
                <a:gradFill>
                  <a:gsLst>
                    <a:gs pos="2917">
                      <a:schemeClr val="tx1"/>
                    </a:gs>
                    <a:gs pos="30000">
                      <a:schemeClr val="tx1"/>
                    </a:gs>
                  </a:gsLst>
                  <a:lin ang="5400000" scaled="0"/>
                </a:gradFill>
              </a:rPr>
              <a:t>What is Default Summarization?</a:t>
            </a:r>
          </a:p>
          <a:p>
            <a:pPr marL="914400" lvl="1" indent="-457200">
              <a:lnSpc>
                <a:spcPct val="90000"/>
              </a:lnSpc>
              <a:buFont typeface="Arial" panose="020B0604020202020204" pitchFamily="34" charset="0"/>
              <a:buChar char="•"/>
            </a:pPr>
            <a:r>
              <a:rPr lang="en-US" sz="2400" i="1" dirty="0">
                <a:gradFill>
                  <a:gsLst>
                    <a:gs pos="2917">
                      <a:schemeClr val="tx1"/>
                    </a:gs>
                    <a:gs pos="30000">
                      <a:schemeClr val="tx1"/>
                    </a:gs>
                  </a:gsLst>
                  <a:lin ang="5400000" scaled="0"/>
                </a:gradFill>
              </a:rPr>
              <a:t>A default summarization is an implicit measure created in the background when you put a numeric field on a visualization. The function used (sum/max/min/</a:t>
            </a:r>
            <a:r>
              <a:rPr lang="en-US" sz="2400" i="1" dirty="0" err="1">
                <a:gradFill>
                  <a:gsLst>
                    <a:gs pos="2917">
                      <a:schemeClr val="tx1"/>
                    </a:gs>
                    <a:gs pos="30000">
                      <a:schemeClr val="tx1"/>
                    </a:gs>
                  </a:gsLst>
                  <a:lin ang="5400000" scaled="0"/>
                </a:gradFill>
              </a:rPr>
              <a:t>avg</a:t>
            </a:r>
            <a:r>
              <a:rPr lang="en-US" sz="2400" i="1" dirty="0">
                <a:gradFill>
                  <a:gsLst>
                    <a:gs pos="2917">
                      <a:schemeClr val="tx1"/>
                    </a:gs>
                    <a:gs pos="30000">
                      <a:schemeClr val="tx1"/>
                    </a:gs>
                  </a:gsLst>
                  <a:lin ang="5400000" scaled="0"/>
                </a:gradFill>
              </a:rPr>
              <a:t>/…) is based on the numeric field’s default summarization setting. </a:t>
            </a:r>
          </a:p>
          <a:p>
            <a:pPr marL="457200" indent="-457200">
              <a:lnSpc>
                <a:spcPct val="90000"/>
              </a:lnSpc>
              <a:buFont typeface="Arial" panose="020B0604020202020204" pitchFamily="34" charset="0"/>
              <a:buChar char="•"/>
            </a:pPr>
            <a:endParaRPr lang="en-US" sz="2400" dirty="0">
              <a:gradFill>
                <a:gsLst>
                  <a:gs pos="2917">
                    <a:schemeClr val="tx1"/>
                  </a:gs>
                  <a:gs pos="30000">
                    <a:schemeClr val="tx1"/>
                  </a:gs>
                </a:gsLst>
                <a:lin ang="5400000" scaled="0"/>
              </a:gradFill>
            </a:endParaRPr>
          </a:p>
          <a:p>
            <a:pPr marL="457200" indent="-457200">
              <a:lnSpc>
                <a:spcPct val="90000"/>
              </a:lnSpc>
              <a:buFont typeface="Arial" panose="020B0604020202020204" pitchFamily="34" charset="0"/>
              <a:buChar char="•"/>
            </a:pPr>
            <a:r>
              <a:rPr lang="en-US" sz="2400" dirty="0">
                <a:gradFill>
                  <a:gsLst>
                    <a:gs pos="2917">
                      <a:schemeClr val="tx1"/>
                    </a:gs>
                    <a:gs pos="30000">
                      <a:schemeClr val="tx1"/>
                    </a:gs>
                  </a:gsLst>
                  <a:lin ang="5400000" scaled="0"/>
                </a:gradFill>
              </a:rPr>
              <a:t>When is a Measure Evaluated?</a:t>
            </a:r>
          </a:p>
          <a:p>
            <a:pPr marL="914400" lvl="1" indent="-457200">
              <a:lnSpc>
                <a:spcPct val="90000"/>
              </a:lnSpc>
              <a:buFont typeface="Arial" panose="020B0604020202020204" pitchFamily="34" charset="0"/>
              <a:buChar char="•"/>
            </a:pPr>
            <a:r>
              <a:rPr lang="en-US" sz="2400" i="1" dirty="0">
                <a:gradFill>
                  <a:gsLst>
                    <a:gs pos="2917">
                      <a:schemeClr val="tx1"/>
                    </a:gs>
                    <a:gs pos="30000">
                      <a:schemeClr val="tx1"/>
                    </a:gs>
                  </a:gsLst>
                  <a:lin ang="5400000" scaled="0"/>
                </a:gradFill>
              </a:rPr>
              <a:t>At render time.</a:t>
            </a:r>
          </a:p>
          <a:p>
            <a:pPr marL="457200" indent="-457200">
              <a:lnSpc>
                <a:spcPct val="90000"/>
              </a:lnSpc>
              <a:buFont typeface="Arial" panose="020B0604020202020204" pitchFamily="34" charset="0"/>
              <a:buChar char="•"/>
            </a:pPr>
            <a:endParaRPr lang="en-US" sz="2400" dirty="0">
              <a:gradFill>
                <a:gsLst>
                  <a:gs pos="2917">
                    <a:schemeClr val="tx1"/>
                  </a:gs>
                  <a:gs pos="30000">
                    <a:schemeClr val="tx1"/>
                  </a:gs>
                </a:gsLst>
                <a:lin ang="5400000" scaled="0"/>
              </a:gradFill>
            </a:endParaRPr>
          </a:p>
          <a:p>
            <a:pPr marL="457200" indent="-457200">
              <a:lnSpc>
                <a:spcPct val="90000"/>
              </a:lnSpc>
              <a:buFont typeface="Arial" panose="020B0604020202020204" pitchFamily="34" charset="0"/>
              <a:buChar char="•"/>
            </a:pPr>
            <a:r>
              <a:rPr lang="en-US" sz="2400" dirty="0">
                <a:gradFill>
                  <a:gsLst>
                    <a:gs pos="2917">
                      <a:schemeClr val="tx1"/>
                    </a:gs>
                    <a:gs pos="30000">
                      <a:schemeClr val="tx1"/>
                    </a:gs>
                  </a:gsLst>
                  <a:lin ang="5400000" scaled="0"/>
                </a:gradFill>
              </a:rPr>
              <a:t>When to use Measures and Calculated Columns?</a:t>
            </a:r>
          </a:p>
          <a:p>
            <a:pPr marL="914400" lvl="1" indent="-457200">
              <a:lnSpc>
                <a:spcPct val="90000"/>
              </a:lnSpc>
              <a:buFont typeface="Arial" panose="020B0604020202020204" pitchFamily="34" charset="0"/>
              <a:buChar char="•"/>
            </a:pPr>
            <a:r>
              <a:rPr lang="en-US" sz="2400" i="1" dirty="0">
                <a:gradFill>
                  <a:gsLst>
                    <a:gs pos="2917">
                      <a:schemeClr val="tx1"/>
                    </a:gs>
                    <a:gs pos="30000">
                      <a:schemeClr val="tx1"/>
                    </a:gs>
                  </a:gsLst>
                  <a:lin ang="5400000" scaled="0"/>
                </a:gradFill>
              </a:rPr>
              <a:t>It depends </a:t>
            </a:r>
            <a:r>
              <a:rPr lang="en-US" sz="2400" i="1" dirty="0">
                <a:gradFill>
                  <a:gsLst>
                    <a:gs pos="2917">
                      <a:schemeClr val="tx1"/>
                    </a:gs>
                    <a:gs pos="30000">
                      <a:schemeClr val="tx1"/>
                    </a:gs>
                  </a:gsLst>
                  <a:lin ang="5400000" scaled="0"/>
                </a:gradFill>
                <a:sym typeface="Wingdings" panose="05000000000000000000" pitchFamily="2" charset="2"/>
              </a:rPr>
              <a:t>. Calculated columns are useful when each row of data should be independently considered (although measures can do this too!) and the result won’t change until the next data refresh. Measures should be used everywhere else.</a:t>
            </a:r>
            <a:endParaRPr lang="en-US" sz="2400" i="1"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848626948"/>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KNOWLEDGE CHECK ANSWERS Module 4</a:t>
            </a:r>
          </a:p>
        </p:txBody>
      </p:sp>
      <p:pic>
        <p:nvPicPr>
          <p:cNvPr id="8" name="Picture 7"/>
          <p:cNvPicPr>
            <a:picLocks noChangeAspect="1"/>
          </p:cNvPicPr>
          <p:nvPr/>
        </p:nvPicPr>
        <p:blipFill>
          <a:blip r:embed="rId3"/>
          <a:stretch>
            <a:fillRect/>
          </a:stretch>
        </p:blipFill>
        <p:spPr>
          <a:xfrm>
            <a:off x="10785404" y="144034"/>
            <a:ext cx="1310624" cy="406167"/>
          </a:xfrm>
          <a:prstGeom prst="rect">
            <a:avLst/>
          </a:prstGeom>
        </p:spPr>
      </p:pic>
      <p:sp>
        <p:nvSpPr>
          <p:cNvPr id="4" name="TextBox 3"/>
          <p:cNvSpPr txBox="1"/>
          <p:nvPr/>
        </p:nvSpPr>
        <p:spPr>
          <a:xfrm>
            <a:off x="355042" y="952892"/>
            <a:ext cx="10617758" cy="4490460"/>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What are the different kinds of evaluation contexts?</a:t>
            </a:r>
          </a:p>
          <a:p>
            <a:pPr marL="800100" lvl="1" indent="-342900">
              <a:lnSpc>
                <a:spcPct val="90000"/>
              </a:lnSpc>
              <a:spcAft>
                <a:spcPts val="600"/>
              </a:spcAft>
              <a:buFont typeface="Arial" panose="020B0604020202020204" pitchFamily="34" charset="0"/>
              <a:buChar char="•"/>
            </a:pPr>
            <a:r>
              <a:rPr lang="en-US" sz="2400" i="1" dirty="0">
                <a:gradFill>
                  <a:gsLst>
                    <a:gs pos="2917">
                      <a:schemeClr val="tx1"/>
                    </a:gs>
                    <a:gs pos="30000">
                      <a:schemeClr val="tx1"/>
                    </a:gs>
                  </a:gsLst>
                  <a:lin ang="5400000" scaled="0"/>
                </a:gradFill>
              </a:rPr>
              <a:t>Filter context and row context</a:t>
            </a:r>
          </a:p>
          <a:p>
            <a:pPr marL="342900"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When are filter or a row contexts present?</a:t>
            </a:r>
          </a:p>
          <a:p>
            <a:pPr marL="800100" lvl="1" indent="-342900">
              <a:lnSpc>
                <a:spcPct val="90000"/>
              </a:lnSpc>
              <a:spcAft>
                <a:spcPts val="600"/>
              </a:spcAft>
              <a:buFont typeface="Arial" panose="020B0604020202020204" pitchFamily="34" charset="0"/>
              <a:buChar char="•"/>
            </a:pPr>
            <a:r>
              <a:rPr lang="en-US" sz="2400" i="1" dirty="0">
                <a:gradFill>
                  <a:gsLst>
                    <a:gs pos="2917">
                      <a:schemeClr val="tx1"/>
                    </a:gs>
                    <a:gs pos="30000">
                      <a:schemeClr val="tx1"/>
                    </a:gs>
                  </a:gsLst>
                  <a:lin ang="5400000" scaled="0"/>
                </a:gradFill>
              </a:rPr>
              <a:t>Row contexts are present in iterator functions and calculated column evaluations. Filter contexts are present in pivot tables and other visualizations.</a:t>
            </a:r>
          </a:p>
          <a:p>
            <a:pPr marL="342900"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Which functions are commonly used to </a:t>
            </a:r>
            <a:r>
              <a:rPr lang="en-US" sz="2400" i="1" dirty="0">
                <a:gradFill>
                  <a:gsLst>
                    <a:gs pos="2917">
                      <a:schemeClr val="tx1"/>
                    </a:gs>
                    <a:gs pos="30000">
                      <a:schemeClr val="tx1"/>
                    </a:gs>
                  </a:gsLst>
                  <a:lin ang="5400000" scaled="0"/>
                </a:gradFill>
              </a:rPr>
              <a:t>modify</a:t>
            </a:r>
            <a:r>
              <a:rPr lang="en-US" sz="2400" dirty="0">
                <a:gradFill>
                  <a:gsLst>
                    <a:gs pos="2917">
                      <a:schemeClr val="tx1"/>
                    </a:gs>
                    <a:gs pos="30000">
                      <a:schemeClr val="tx1"/>
                    </a:gs>
                  </a:gsLst>
                  <a:lin ang="5400000" scaled="0"/>
                </a:gradFill>
              </a:rPr>
              <a:t> existing evaluation contexts?</a:t>
            </a:r>
          </a:p>
          <a:p>
            <a:pPr marL="800100" lvl="1" indent="-342900">
              <a:lnSpc>
                <a:spcPct val="90000"/>
              </a:lnSpc>
              <a:spcAft>
                <a:spcPts val="600"/>
              </a:spcAft>
              <a:buFont typeface="Arial" panose="020B0604020202020204" pitchFamily="34" charset="0"/>
              <a:buChar char="•"/>
            </a:pPr>
            <a:r>
              <a:rPr lang="en-US" sz="2400" i="1" dirty="0">
                <a:gradFill>
                  <a:gsLst>
                    <a:gs pos="2917">
                      <a:schemeClr val="tx1"/>
                    </a:gs>
                    <a:gs pos="30000">
                      <a:schemeClr val="tx1"/>
                    </a:gs>
                  </a:gsLst>
                  <a:lin ang="5400000" scaled="0"/>
                </a:gradFill>
              </a:rPr>
              <a:t>CALCULATE, ALL, etc.</a:t>
            </a:r>
          </a:p>
        </p:txBody>
      </p:sp>
    </p:spTree>
    <p:extLst>
      <p:ext uri="{BB962C8B-B14F-4D97-AF65-F5344CB8AC3E}">
        <p14:creationId xmlns:p14="http://schemas.microsoft.com/office/powerpoint/2010/main" val="1050353745"/>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4" name="TextBox 3"/>
          <p:cNvSpPr txBox="1"/>
          <p:nvPr/>
        </p:nvSpPr>
        <p:spPr>
          <a:xfrm>
            <a:off x="355042" y="36543"/>
            <a:ext cx="11099599"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KNOWLEDGE CHECK ANSWERS Module 5</a:t>
            </a:r>
          </a:p>
        </p:txBody>
      </p:sp>
      <p:pic>
        <p:nvPicPr>
          <p:cNvPr id="60" name="Picture 5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85404" y="144034"/>
            <a:ext cx="1310624" cy="406167"/>
          </a:xfrm>
          <a:prstGeom prst="rect">
            <a:avLst/>
          </a:prstGeom>
        </p:spPr>
      </p:pic>
      <p:sp>
        <p:nvSpPr>
          <p:cNvPr id="5" name="Rectangle 4"/>
          <p:cNvSpPr/>
          <p:nvPr/>
        </p:nvSpPr>
        <p:spPr>
          <a:xfrm>
            <a:off x="231833" y="1185026"/>
            <a:ext cx="11037454" cy="3046988"/>
          </a:xfrm>
          <a:prstGeom prst="rect">
            <a:avLst/>
          </a:prstGeom>
        </p:spPr>
        <p:txBody>
          <a:bodyPr wrap="square">
            <a:spAutoFit/>
          </a:bodyPr>
          <a:lstStyle/>
          <a:p>
            <a:pPr marL="342900" indent="-342900">
              <a:buFont typeface="Arial" panose="020B0604020202020204" pitchFamily="34" charset="0"/>
              <a:buChar char="•"/>
            </a:pPr>
            <a:r>
              <a:rPr lang="en-US" sz="2400" dirty="0">
                <a:solidFill>
                  <a:schemeClr val="tx1">
                    <a:lumMod val="50000"/>
                  </a:schemeClr>
                </a:solidFill>
              </a:rPr>
              <a:t>Can I parse advanced DAX formulas?</a:t>
            </a:r>
          </a:p>
          <a:p>
            <a:pPr marL="800100" lvl="1" indent="-342900">
              <a:buFont typeface="Arial" panose="020B0604020202020204" pitchFamily="34" charset="0"/>
              <a:buChar char="•"/>
            </a:pPr>
            <a:r>
              <a:rPr lang="en-US" sz="2400" i="1" dirty="0">
                <a:solidFill>
                  <a:schemeClr val="tx1">
                    <a:lumMod val="50000"/>
                  </a:schemeClr>
                </a:solidFill>
              </a:rPr>
              <a:t>Yes I can!</a:t>
            </a:r>
          </a:p>
          <a:p>
            <a:pPr marL="342900" indent="-342900">
              <a:buFont typeface="Arial" panose="020B0604020202020204" pitchFamily="34" charset="0"/>
              <a:buChar char="•"/>
            </a:pPr>
            <a:endParaRPr lang="en-US" sz="2400" dirty="0">
              <a:solidFill>
                <a:schemeClr val="tx1">
                  <a:lumMod val="50000"/>
                </a:schemeClr>
              </a:solidFill>
            </a:endParaRPr>
          </a:p>
          <a:p>
            <a:pPr marL="342900" indent="-342900">
              <a:buFont typeface="Arial" panose="020B0604020202020204" pitchFamily="34" charset="0"/>
              <a:buChar char="•"/>
            </a:pPr>
            <a:r>
              <a:rPr lang="en-US" sz="2400" dirty="0">
                <a:solidFill>
                  <a:schemeClr val="tx1">
                    <a:lumMod val="50000"/>
                  </a:schemeClr>
                </a:solidFill>
              </a:rPr>
              <a:t>What are some standard DAX patterns?</a:t>
            </a:r>
          </a:p>
          <a:p>
            <a:pPr marL="800100" lvl="1" indent="-342900">
              <a:buFont typeface="Arial" panose="020B0604020202020204" pitchFamily="34" charset="0"/>
              <a:buChar char="•"/>
            </a:pPr>
            <a:r>
              <a:rPr lang="en-US" sz="2400" i="1" dirty="0">
                <a:solidFill>
                  <a:schemeClr val="tx1">
                    <a:lumMod val="50000"/>
                  </a:schemeClr>
                </a:solidFill>
              </a:rPr>
              <a:t>CALCULATE(…)</a:t>
            </a:r>
          </a:p>
          <a:p>
            <a:pPr marL="342900" indent="-342900">
              <a:buFont typeface="Arial" panose="020B0604020202020204" pitchFamily="34" charset="0"/>
              <a:buChar char="•"/>
            </a:pPr>
            <a:endParaRPr lang="en-US" sz="2400" dirty="0">
              <a:solidFill>
                <a:schemeClr val="tx1">
                  <a:lumMod val="50000"/>
                </a:schemeClr>
              </a:solidFill>
            </a:endParaRPr>
          </a:p>
          <a:p>
            <a:pPr marL="342900" indent="-342900">
              <a:buFont typeface="Arial" panose="020B0604020202020204" pitchFamily="34" charset="0"/>
              <a:buChar char="•"/>
            </a:pPr>
            <a:r>
              <a:rPr lang="en-US" sz="2400" dirty="0">
                <a:solidFill>
                  <a:schemeClr val="tx1">
                    <a:lumMod val="50000"/>
                  </a:schemeClr>
                </a:solidFill>
              </a:rPr>
              <a:t>Which time intelligence functions are built-in to DAX?</a:t>
            </a:r>
          </a:p>
          <a:p>
            <a:pPr marL="800100" lvl="1" indent="-342900">
              <a:buFont typeface="Arial" panose="020B0604020202020204" pitchFamily="34" charset="0"/>
              <a:buChar char="•"/>
            </a:pPr>
            <a:r>
              <a:rPr lang="en-US" sz="2400" i="1" dirty="0">
                <a:solidFill>
                  <a:schemeClr val="tx1">
                    <a:lumMod val="50000"/>
                  </a:schemeClr>
                </a:solidFill>
              </a:rPr>
              <a:t>Lots of them…YTD, FY, previous month, </a:t>
            </a:r>
            <a:r>
              <a:rPr lang="en-US" sz="2400" i="1" dirty="0" err="1">
                <a:solidFill>
                  <a:schemeClr val="tx1">
                    <a:lumMod val="50000"/>
                  </a:schemeClr>
                </a:solidFill>
              </a:rPr>
              <a:t>etc</a:t>
            </a:r>
            <a:endParaRPr lang="en-US" sz="2400" i="1" dirty="0">
              <a:solidFill>
                <a:schemeClr val="tx1">
                  <a:lumMod val="50000"/>
                </a:schemeClr>
              </a:solidFill>
            </a:endParaRPr>
          </a:p>
        </p:txBody>
      </p:sp>
    </p:spTree>
    <p:extLst>
      <p:ext uri="{BB962C8B-B14F-4D97-AF65-F5344CB8AC3E}">
        <p14:creationId xmlns:p14="http://schemas.microsoft.com/office/powerpoint/2010/main" val="262641620"/>
      </p:ext>
    </p:extLst>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67500" y="1148156"/>
            <a:ext cx="11655840" cy="524527"/>
          </a:xfrm>
        </p:spPr>
        <p:txBody>
          <a:bodyPr vert="horz" wrap="square" lIns="146304" tIns="91440" rIns="146304" bIns="91440" rtlCol="0" anchor="t">
            <a:noAutofit/>
          </a:bodyPr>
          <a:lstStyle/>
          <a:p>
            <a:r>
              <a:rPr lang="en-US" sz="2800" b="1" dirty="0">
                <a:latin typeface="+mn-lt"/>
              </a:rPr>
              <a:t>What is a Calculated Column?</a:t>
            </a: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DAX Foundations</a:t>
            </a:r>
          </a:p>
        </p:txBody>
      </p:sp>
      <p:pic>
        <p:nvPicPr>
          <p:cNvPr id="8" name="Picture 7"/>
          <p:cNvPicPr>
            <a:picLocks noChangeAspect="1"/>
          </p:cNvPicPr>
          <p:nvPr/>
        </p:nvPicPr>
        <p:blipFill>
          <a:blip r:embed="rId3"/>
          <a:stretch>
            <a:fillRect/>
          </a:stretch>
        </p:blipFill>
        <p:spPr>
          <a:xfrm>
            <a:off x="10785404" y="144034"/>
            <a:ext cx="1310624" cy="406167"/>
          </a:xfrm>
          <a:prstGeom prst="rect">
            <a:avLst/>
          </a:prstGeom>
        </p:spPr>
      </p:pic>
      <p:sp>
        <p:nvSpPr>
          <p:cNvPr id="10" name="Rectangle 9"/>
          <p:cNvSpPr/>
          <p:nvPr/>
        </p:nvSpPr>
        <p:spPr>
          <a:xfrm>
            <a:off x="566827" y="5614821"/>
            <a:ext cx="11529201" cy="341632"/>
          </a:xfrm>
          <a:prstGeom prst="rect">
            <a:avLst/>
          </a:prstGeom>
          <a:solidFill>
            <a:schemeClr val="bg1"/>
          </a:solidFill>
        </p:spPr>
        <p:txBody>
          <a:bodyPr wrap="square">
            <a:spAutoFit/>
          </a:bodyPr>
          <a:lstStyle/>
          <a:p>
            <a:pPr>
              <a:lnSpc>
                <a:spcPct val="90000"/>
              </a:lnSpc>
              <a:spcAft>
                <a:spcPts val="600"/>
              </a:spcAft>
            </a:pPr>
            <a:r>
              <a:rPr lang="en-US" b="1" dirty="0">
                <a:gradFill>
                  <a:gsLst>
                    <a:gs pos="2917">
                      <a:schemeClr val="tx1"/>
                    </a:gs>
                    <a:gs pos="30000">
                      <a:schemeClr val="tx1"/>
                    </a:gs>
                  </a:gsLst>
                  <a:lin ang="5400000" scaled="0"/>
                </a:gradFill>
              </a:rPr>
              <a:t>Pro Tip:</a:t>
            </a:r>
            <a:r>
              <a:rPr lang="en-US" dirty="0">
                <a:gradFill>
                  <a:gsLst>
                    <a:gs pos="2917">
                      <a:schemeClr val="tx1"/>
                    </a:gs>
                    <a:gs pos="30000">
                      <a:schemeClr val="tx1"/>
                    </a:gs>
                  </a:gsLst>
                  <a:lin ang="5400000" scaled="0"/>
                </a:gradFill>
              </a:rPr>
              <a:t> Always refer to a calculated column by its full name -&gt; </a:t>
            </a:r>
            <a:r>
              <a:rPr lang="en-US" b="1" dirty="0">
                <a:gradFill>
                  <a:gsLst>
                    <a:gs pos="2917">
                      <a:schemeClr val="tx1"/>
                    </a:gs>
                    <a:gs pos="30000">
                      <a:schemeClr val="tx1"/>
                    </a:gs>
                  </a:gsLst>
                  <a:lin ang="5400000" scaled="0"/>
                </a:gradFill>
              </a:rPr>
              <a:t>TableName[ColumnName]</a:t>
            </a:r>
          </a:p>
        </p:txBody>
      </p:sp>
      <p:sp>
        <p:nvSpPr>
          <p:cNvPr id="15" name="TextBox 14"/>
          <p:cNvSpPr txBox="1"/>
          <p:nvPr/>
        </p:nvSpPr>
        <p:spPr>
          <a:xfrm>
            <a:off x="9089291" y="5384543"/>
            <a:ext cx="2492678" cy="544765"/>
          </a:xfrm>
          <a:prstGeom prst="rect">
            <a:avLst/>
          </a:prstGeom>
          <a:noFill/>
        </p:spPr>
        <p:txBody>
          <a:bodyPr wrap="square" lIns="182880" tIns="146304" rIns="182880" bIns="146304" rtlCol="0">
            <a:spAutoFit/>
          </a:bodyPr>
          <a:lstStyle/>
          <a:p>
            <a:pPr>
              <a:lnSpc>
                <a:spcPct val="90000"/>
              </a:lnSpc>
              <a:spcAft>
                <a:spcPts val="600"/>
              </a:spcAft>
            </a:pPr>
            <a:r>
              <a:rPr lang="en-US" b="1" dirty="0">
                <a:solidFill>
                  <a:srgbClr val="FF0000"/>
                </a:solidFill>
              </a:rPr>
              <a:t>Calculated Column</a:t>
            </a:r>
          </a:p>
        </p:txBody>
      </p:sp>
      <p:cxnSp>
        <p:nvCxnSpPr>
          <p:cNvPr id="16" name="Straight Arrow Connector 15"/>
          <p:cNvCxnSpPr/>
          <p:nvPr/>
        </p:nvCxnSpPr>
        <p:spPr>
          <a:xfrm>
            <a:off x="10335630" y="5242655"/>
            <a:ext cx="0" cy="270556"/>
          </a:xfrm>
          <a:prstGeom prst="straightConnector1">
            <a:avLst/>
          </a:prstGeom>
          <a:ln w="28575">
            <a:solidFill>
              <a:srgbClr val="FF0000"/>
            </a:solidFill>
            <a:headEnd type="none"/>
            <a:tailEnd type="triangle"/>
          </a:ln>
        </p:spPr>
        <p:style>
          <a:lnRef idx="1">
            <a:schemeClr val="accent6"/>
          </a:lnRef>
          <a:fillRef idx="0">
            <a:schemeClr val="accent6"/>
          </a:fillRef>
          <a:effectRef idx="0">
            <a:schemeClr val="accent6"/>
          </a:effectRef>
          <a:fontRef idx="minor">
            <a:schemeClr val="tx1"/>
          </a:fontRef>
        </p:style>
      </p:cxnSp>
      <p:pic>
        <p:nvPicPr>
          <p:cNvPr id="4" name="Picture 3"/>
          <p:cNvPicPr>
            <a:picLocks noChangeAspect="1"/>
          </p:cNvPicPr>
          <p:nvPr/>
        </p:nvPicPr>
        <p:blipFill>
          <a:blip r:embed="rId4"/>
          <a:stretch>
            <a:fillRect/>
          </a:stretch>
        </p:blipFill>
        <p:spPr>
          <a:xfrm>
            <a:off x="560627" y="1834301"/>
            <a:ext cx="11069585" cy="3230235"/>
          </a:xfrm>
          <a:prstGeom prst="rect">
            <a:avLst/>
          </a:prstGeom>
        </p:spPr>
      </p:pic>
      <p:sp>
        <p:nvSpPr>
          <p:cNvPr id="9" name="Rectangle 8"/>
          <p:cNvSpPr/>
          <p:nvPr/>
        </p:nvSpPr>
        <p:spPr bwMode="auto">
          <a:xfrm>
            <a:off x="10123980" y="2313394"/>
            <a:ext cx="1113995" cy="2798723"/>
          </a:xfrm>
          <a:prstGeom prst="rect">
            <a:avLst/>
          </a:prstGeom>
          <a:noFill/>
          <a:ln w="57150">
            <a:solidFill>
              <a:srgbClr val="FFC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462649114"/>
      </p:ext>
    </p:extLst>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67500" y="1148156"/>
            <a:ext cx="11655840" cy="524527"/>
          </a:xfrm>
        </p:spPr>
        <p:txBody>
          <a:bodyPr vert="horz" wrap="square" lIns="146304" tIns="91440" rIns="146304" bIns="91440" rtlCol="0" anchor="t">
            <a:noAutofit/>
          </a:bodyPr>
          <a:lstStyle/>
          <a:p>
            <a:r>
              <a:rPr lang="en-US" sz="2800" b="1" dirty="0">
                <a:latin typeface="+mn-lt"/>
              </a:rPr>
              <a:t>Calculated Column in DAX vs Custom Column in “Query Editor”</a:t>
            </a: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DAX Foundations</a:t>
            </a:r>
          </a:p>
        </p:txBody>
      </p:sp>
      <p:pic>
        <p:nvPicPr>
          <p:cNvPr id="8" name="Picture 7"/>
          <p:cNvPicPr>
            <a:picLocks noChangeAspect="1"/>
          </p:cNvPicPr>
          <p:nvPr/>
        </p:nvPicPr>
        <p:blipFill>
          <a:blip r:embed="rId3"/>
          <a:stretch>
            <a:fillRect/>
          </a:stretch>
        </p:blipFill>
        <p:spPr>
          <a:xfrm>
            <a:off x="10785404" y="144034"/>
            <a:ext cx="1310624" cy="406167"/>
          </a:xfrm>
          <a:prstGeom prst="rect">
            <a:avLst/>
          </a:prstGeom>
        </p:spPr>
      </p:pic>
      <p:pic>
        <p:nvPicPr>
          <p:cNvPr id="3" name="Picture 2"/>
          <p:cNvPicPr>
            <a:picLocks noChangeAspect="1"/>
          </p:cNvPicPr>
          <p:nvPr/>
        </p:nvPicPr>
        <p:blipFill>
          <a:blip r:embed="rId4"/>
          <a:stretch>
            <a:fillRect/>
          </a:stretch>
        </p:blipFill>
        <p:spPr>
          <a:xfrm>
            <a:off x="684226" y="2125319"/>
            <a:ext cx="11446401" cy="1931320"/>
          </a:xfrm>
          <a:prstGeom prst="rect">
            <a:avLst/>
          </a:prstGeom>
        </p:spPr>
      </p:pic>
      <p:sp>
        <p:nvSpPr>
          <p:cNvPr id="11" name="Rectangle 10"/>
          <p:cNvSpPr/>
          <p:nvPr/>
        </p:nvSpPr>
        <p:spPr>
          <a:xfrm>
            <a:off x="355042" y="4509275"/>
            <a:ext cx="11379758" cy="1166473"/>
          </a:xfrm>
          <a:prstGeom prst="rect">
            <a:avLst/>
          </a:prstGeom>
        </p:spPr>
        <p:txBody>
          <a:bodyPr wrap="square">
            <a:spAutoFit/>
          </a:bodyPr>
          <a:lstStyle/>
          <a:p>
            <a:pPr lvl="0">
              <a:lnSpc>
                <a:spcPct val="90000"/>
              </a:lnSpc>
              <a:spcAft>
                <a:spcPts val="600"/>
              </a:spcAft>
            </a:pPr>
            <a:r>
              <a:rPr lang="en-US" sz="2400" b="1" dirty="0">
                <a:gradFill>
                  <a:gsLst>
                    <a:gs pos="2917">
                      <a:srgbClr val="505050"/>
                    </a:gs>
                    <a:gs pos="30000">
                      <a:srgbClr val="505050"/>
                    </a:gs>
                  </a:gsLst>
                  <a:lin ang="5400000" scaled="0"/>
                </a:gradFill>
              </a:rPr>
              <a:t>Note:</a:t>
            </a:r>
            <a:r>
              <a:rPr lang="en-US" sz="2400" dirty="0">
                <a:gradFill>
                  <a:gsLst>
                    <a:gs pos="2917">
                      <a:srgbClr val="505050"/>
                    </a:gs>
                    <a:gs pos="30000">
                      <a:srgbClr val="505050"/>
                    </a:gs>
                  </a:gsLst>
                  <a:lin ang="5400000" scaled="0"/>
                </a:gradFill>
              </a:rPr>
              <a:t> If given a choice, creating the column in “M” or “Query Editor” will give you better compression.</a:t>
            </a:r>
          </a:p>
          <a:p>
            <a:pPr lvl="0">
              <a:lnSpc>
                <a:spcPct val="90000"/>
              </a:lnSpc>
              <a:spcAft>
                <a:spcPts val="600"/>
              </a:spcAft>
            </a:pPr>
            <a:endParaRPr lang="en-US" sz="2400" dirty="0">
              <a:gradFill>
                <a:gsLst>
                  <a:gs pos="2917">
                    <a:srgbClr val="505050"/>
                  </a:gs>
                  <a:gs pos="30000">
                    <a:srgbClr val="505050"/>
                  </a:gs>
                </a:gsLst>
                <a:lin ang="5400000" scaled="0"/>
              </a:gradFill>
            </a:endParaRPr>
          </a:p>
        </p:txBody>
      </p:sp>
      <p:pic>
        <p:nvPicPr>
          <p:cNvPr id="4" name="Picture 3"/>
          <p:cNvPicPr>
            <a:picLocks noChangeAspect="1"/>
          </p:cNvPicPr>
          <p:nvPr/>
        </p:nvPicPr>
        <p:blipFill>
          <a:blip r:embed="rId5"/>
          <a:stretch>
            <a:fillRect/>
          </a:stretch>
        </p:blipFill>
        <p:spPr>
          <a:xfrm>
            <a:off x="39034" y="2116175"/>
            <a:ext cx="6618376" cy="1931320"/>
          </a:xfrm>
          <a:prstGeom prst="rect">
            <a:avLst/>
          </a:prstGeom>
        </p:spPr>
      </p:pic>
    </p:spTree>
    <p:extLst>
      <p:ext uri="{BB962C8B-B14F-4D97-AF65-F5344CB8AC3E}">
        <p14:creationId xmlns:p14="http://schemas.microsoft.com/office/powerpoint/2010/main" val="2256741083"/>
      </p:ext>
    </p:extLst>
  </p:cSld>
  <p:clrMapOvr>
    <a:masterClrMapping/>
  </p:clrMapOvr>
  <p:transition>
    <p:fade/>
  </p:transition>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1266" name="Picture 2" descr="C:\Users\barbarar\AppData\Local\Temp\SNAGHTMLb9024e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76568" y="2306844"/>
            <a:ext cx="5534025" cy="240982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267500" y="1168307"/>
            <a:ext cx="11655840" cy="524527"/>
          </a:xfrm>
        </p:spPr>
        <p:txBody>
          <a:bodyPr vert="horz" wrap="square" lIns="146304" tIns="91440" rIns="146304" bIns="91440" rtlCol="0" anchor="t">
            <a:noAutofit/>
          </a:bodyPr>
          <a:lstStyle/>
          <a:p>
            <a:r>
              <a:rPr lang="en-US" sz="2800" b="1" dirty="0">
                <a:latin typeface="+mn-lt"/>
              </a:rPr>
              <a:t>Calculated Column – Accessing columns from other Tables in model</a:t>
            </a: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DAX Foundations</a:t>
            </a:r>
          </a:p>
        </p:txBody>
      </p:sp>
      <p:pic>
        <p:nvPicPr>
          <p:cNvPr id="8" name="Picture 7"/>
          <p:cNvPicPr>
            <a:picLocks noChangeAspect="1"/>
          </p:cNvPicPr>
          <p:nvPr/>
        </p:nvPicPr>
        <p:blipFill>
          <a:blip r:embed="rId4"/>
          <a:stretch>
            <a:fillRect/>
          </a:stretch>
        </p:blipFill>
        <p:spPr>
          <a:xfrm>
            <a:off x="10785404" y="144034"/>
            <a:ext cx="1310624" cy="406167"/>
          </a:xfrm>
          <a:prstGeom prst="rect">
            <a:avLst/>
          </a:prstGeom>
        </p:spPr>
      </p:pic>
      <p:sp>
        <p:nvSpPr>
          <p:cNvPr id="11" name="Rectangle 10"/>
          <p:cNvSpPr/>
          <p:nvPr/>
        </p:nvSpPr>
        <p:spPr bwMode="auto">
          <a:xfrm>
            <a:off x="2943464" y="3322107"/>
            <a:ext cx="2098800" cy="204864"/>
          </a:xfrm>
          <a:prstGeom prst="rect">
            <a:avLst/>
          </a:prstGeom>
          <a:noFill/>
          <a:ln w="57150">
            <a:solidFill>
              <a:srgbClr val="FFC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p:cNvSpPr/>
          <p:nvPr/>
        </p:nvSpPr>
        <p:spPr bwMode="auto">
          <a:xfrm>
            <a:off x="6192429" y="2802498"/>
            <a:ext cx="2063297" cy="241148"/>
          </a:xfrm>
          <a:prstGeom prst="rect">
            <a:avLst/>
          </a:prstGeom>
          <a:noFill/>
          <a:ln w="57150">
            <a:solidFill>
              <a:srgbClr val="FFC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 name="Rectangle 2"/>
          <p:cNvSpPr/>
          <p:nvPr/>
        </p:nvSpPr>
        <p:spPr>
          <a:xfrm>
            <a:off x="355042" y="5096750"/>
            <a:ext cx="11463578" cy="1575816"/>
          </a:xfrm>
          <a:prstGeom prst="rect">
            <a:avLst/>
          </a:prstGeom>
        </p:spPr>
        <p:txBody>
          <a:bodyPr wrap="square">
            <a:spAutoFit/>
          </a:bodyPr>
          <a:lstStyle/>
          <a:p>
            <a:pPr marL="342900" indent="-342900">
              <a:lnSpc>
                <a:spcPct val="90000"/>
              </a:lnSpc>
              <a:spcAft>
                <a:spcPts val="600"/>
              </a:spcAft>
              <a:buFont typeface="Arial" panose="020B0604020202020204" pitchFamily="34" charset="0"/>
              <a:buChar char="•"/>
            </a:pPr>
            <a:r>
              <a:rPr lang="en-US" sz="2400" b="1" dirty="0">
                <a:gradFill>
                  <a:gsLst>
                    <a:gs pos="2917">
                      <a:srgbClr val="505050"/>
                    </a:gs>
                    <a:gs pos="30000">
                      <a:srgbClr val="505050"/>
                    </a:gs>
                  </a:gsLst>
                  <a:lin ang="5400000" scaled="0"/>
                </a:gradFill>
              </a:rPr>
              <a:t>Often you want to access columns from multiple tables to create a Calculated Columns</a:t>
            </a:r>
          </a:p>
          <a:p>
            <a:pPr marL="342900" indent="-342900">
              <a:lnSpc>
                <a:spcPct val="90000"/>
              </a:lnSpc>
              <a:spcAft>
                <a:spcPts val="600"/>
              </a:spcAft>
              <a:buFont typeface="Arial" panose="020B0604020202020204" pitchFamily="34" charset="0"/>
              <a:buChar char="•"/>
            </a:pPr>
            <a:r>
              <a:rPr lang="en-US" sz="2400" b="1" dirty="0">
                <a:gradFill>
                  <a:gsLst>
                    <a:gs pos="2917">
                      <a:srgbClr val="505050"/>
                    </a:gs>
                    <a:gs pos="30000">
                      <a:srgbClr val="505050"/>
                    </a:gs>
                  </a:gsLst>
                  <a:lin ang="5400000" scaled="0"/>
                </a:gradFill>
              </a:rPr>
              <a:t>Let us say you want to calculate COGs, which is Units * Units Cost</a:t>
            </a:r>
          </a:p>
          <a:p>
            <a:pPr marL="342900" indent="-342900">
              <a:lnSpc>
                <a:spcPct val="90000"/>
              </a:lnSpc>
              <a:spcAft>
                <a:spcPts val="600"/>
              </a:spcAft>
              <a:buFont typeface="Arial" panose="020B0604020202020204" pitchFamily="34" charset="0"/>
              <a:buChar char="•"/>
            </a:pPr>
            <a:r>
              <a:rPr lang="en-US" sz="2400" b="1" dirty="0">
                <a:gradFill>
                  <a:gsLst>
                    <a:gs pos="2917">
                      <a:srgbClr val="505050"/>
                    </a:gs>
                    <a:gs pos="30000">
                      <a:srgbClr val="505050"/>
                    </a:gs>
                  </a:gsLst>
                  <a:lin ang="5400000" scaled="0"/>
                </a:gradFill>
              </a:rPr>
              <a:t>Units Cost is in another Table</a:t>
            </a:r>
          </a:p>
        </p:txBody>
      </p:sp>
    </p:spTree>
    <p:extLst>
      <p:ext uri="{BB962C8B-B14F-4D97-AF65-F5344CB8AC3E}">
        <p14:creationId xmlns:p14="http://schemas.microsoft.com/office/powerpoint/2010/main" val="4138283627"/>
      </p:ext>
    </p:extLst>
  </p:cSld>
  <p:clrMapOvr>
    <a:masterClrMapping/>
  </p:clrMapOvr>
  <p:transition>
    <p:fade/>
  </p:transition>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3"/>
          <a:stretch>
            <a:fillRect/>
          </a:stretch>
        </p:blipFill>
        <p:spPr>
          <a:xfrm>
            <a:off x="4447072" y="4419923"/>
            <a:ext cx="4973449" cy="1112482"/>
          </a:xfrm>
          <a:prstGeom prst="rect">
            <a:avLst/>
          </a:prstGeom>
        </p:spPr>
      </p:pic>
      <p:sp>
        <p:nvSpPr>
          <p:cNvPr id="2" name="Title 1"/>
          <p:cNvSpPr>
            <a:spLocks noGrp="1"/>
          </p:cNvSpPr>
          <p:nvPr>
            <p:ph type="title"/>
          </p:nvPr>
        </p:nvSpPr>
        <p:spPr>
          <a:xfrm>
            <a:off x="169964" y="1147419"/>
            <a:ext cx="11655840" cy="524527"/>
          </a:xfrm>
        </p:spPr>
        <p:txBody>
          <a:bodyPr vert="horz" wrap="square" lIns="146304" tIns="91440" rIns="146304" bIns="91440" rtlCol="0" anchor="t">
            <a:noAutofit/>
          </a:bodyPr>
          <a:lstStyle/>
          <a:p>
            <a:r>
              <a:rPr lang="en-US" sz="2800" b="1" dirty="0">
                <a:latin typeface="+mn-lt"/>
              </a:rPr>
              <a:t>Row Context and Multiple Tables – RELATED Function</a:t>
            </a: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DAX Foundations</a:t>
            </a:r>
          </a:p>
        </p:txBody>
      </p:sp>
      <p:pic>
        <p:nvPicPr>
          <p:cNvPr id="8" name="Picture 7"/>
          <p:cNvPicPr>
            <a:picLocks noChangeAspect="1"/>
          </p:cNvPicPr>
          <p:nvPr/>
        </p:nvPicPr>
        <p:blipFill>
          <a:blip r:embed="rId4"/>
          <a:stretch>
            <a:fillRect/>
          </a:stretch>
        </p:blipFill>
        <p:spPr>
          <a:xfrm>
            <a:off x="10785404" y="144034"/>
            <a:ext cx="1310624" cy="406167"/>
          </a:xfrm>
          <a:prstGeom prst="rect">
            <a:avLst/>
          </a:prstGeom>
        </p:spPr>
      </p:pic>
      <p:sp>
        <p:nvSpPr>
          <p:cNvPr id="3" name="Rectangle 2"/>
          <p:cNvSpPr/>
          <p:nvPr/>
        </p:nvSpPr>
        <p:spPr>
          <a:xfrm>
            <a:off x="824236" y="1915317"/>
            <a:ext cx="6928179" cy="369332"/>
          </a:xfrm>
          <a:prstGeom prst="rect">
            <a:avLst/>
          </a:prstGeom>
        </p:spPr>
        <p:txBody>
          <a:bodyPr wrap="none">
            <a:spAutoFit/>
          </a:bodyPr>
          <a:lstStyle/>
          <a:p>
            <a:r>
              <a:rPr lang="en-US" b="1" dirty="0">
                <a:solidFill>
                  <a:srgbClr val="00B0F0"/>
                </a:solidFill>
              </a:rPr>
              <a:t>Sales[COGS] = RELATED(ProductDim[Unit Cost]) * Sales[Units]</a:t>
            </a:r>
          </a:p>
        </p:txBody>
      </p:sp>
      <p:grpSp>
        <p:nvGrpSpPr>
          <p:cNvPr id="5" name="Group 4"/>
          <p:cNvGrpSpPr/>
          <p:nvPr/>
        </p:nvGrpSpPr>
        <p:grpSpPr>
          <a:xfrm>
            <a:off x="2354024" y="2786634"/>
            <a:ext cx="4186098" cy="2011570"/>
            <a:chOff x="2354024" y="2786634"/>
            <a:chExt cx="4186098" cy="2011570"/>
          </a:xfrm>
        </p:grpSpPr>
        <p:pic>
          <p:nvPicPr>
            <p:cNvPr id="4" name="Picture 3"/>
            <p:cNvPicPr>
              <a:picLocks noChangeAspect="1"/>
            </p:cNvPicPr>
            <p:nvPr/>
          </p:nvPicPr>
          <p:blipFill>
            <a:blip r:embed="rId5"/>
            <a:stretch>
              <a:fillRect/>
            </a:stretch>
          </p:blipFill>
          <p:spPr>
            <a:xfrm>
              <a:off x="2354025" y="2786634"/>
              <a:ext cx="4186097" cy="1101214"/>
            </a:xfrm>
            <a:prstGeom prst="rect">
              <a:avLst/>
            </a:prstGeom>
          </p:spPr>
        </p:pic>
        <p:sp>
          <p:nvSpPr>
            <p:cNvPr id="10" name="Rectangle 9"/>
            <p:cNvSpPr/>
            <p:nvPr/>
          </p:nvSpPr>
          <p:spPr bwMode="auto">
            <a:xfrm>
              <a:off x="2354024" y="2924307"/>
              <a:ext cx="4186097" cy="206478"/>
            </a:xfrm>
            <a:prstGeom prst="rect">
              <a:avLst/>
            </a:prstGeom>
            <a:noFill/>
            <a:ln w="57150">
              <a:solidFill>
                <a:srgbClr val="FFC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2" name="Curved Left Arrow 11"/>
            <p:cNvSpPr/>
            <p:nvPr/>
          </p:nvSpPr>
          <p:spPr bwMode="auto">
            <a:xfrm flipH="1">
              <a:off x="3877963" y="2919300"/>
              <a:ext cx="597698" cy="1878904"/>
            </a:xfrm>
            <a:prstGeom prst="curvedLeftArrow">
              <a:avLst>
                <a:gd name="adj1" fmla="val 33637"/>
                <a:gd name="adj2" fmla="val 50000"/>
                <a:gd name="adj3" fmla="val 25000"/>
              </a:avLst>
            </a:prstGeom>
            <a:noFill/>
            <a:ln w="57150">
              <a:solidFill>
                <a:srgbClr val="FFC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13" name="Rectangle 12"/>
          <p:cNvSpPr/>
          <p:nvPr/>
        </p:nvSpPr>
        <p:spPr bwMode="auto">
          <a:xfrm>
            <a:off x="4469465" y="4571424"/>
            <a:ext cx="4375134" cy="152976"/>
          </a:xfrm>
          <a:prstGeom prst="rect">
            <a:avLst/>
          </a:prstGeom>
          <a:noFill/>
          <a:ln w="57150">
            <a:solidFill>
              <a:srgbClr val="FFC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p:nvSpPr>
        <p:spPr>
          <a:xfrm>
            <a:off x="355042" y="6081100"/>
            <a:ext cx="5979522" cy="424732"/>
          </a:xfrm>
          <a:prstGeom prst="rect">
            <a:avLst/>
          </a:prstGeom>
        </p:spPr>
        <p:txBody>
          <a:bodyPr wrap="none">
            <a:spAutoFit/>
          </a:bodyPr>
          <a:lstStyle/>
          <a:p>
            <a:pPr marL="285750" indent="-285750">
              <a:lnSpc>
                <a:spcPct val="90000"/>
              </a:lnSpc>
              <a:spcAft>
                <a:spcPts val="600"/>
              </a:spcAft>
              <a:buFont typeface="Arial" panose="020B0604020202020204" pitchFamily="34" charset="0"/>
              <a:buChar char="•"/>
            </a:pPr>
            <a:r>
              <a:rPr lang="en-US" sz="2400" b="1" dirty="0">
                <a:gradFill>
                  <a:gsLst>
                    <a:gs pos="2917">
                      <a:srgbClr val="505050"/>
                    </a:gs>
                    <a:gs pos="30000">
                      <a:srgbClr val="505050"/>
                    </a:gs>
                  </a:gsLst>
                  <a:lin ang="5400000" scaled="0"/>
                </a:gradFill>
              </a:rPr>
              <a:t>RELATED is just like VLOOKUP in Excel</a:t>
            </a:r>
          </a:p>
        </p:txBody>
      </p:sp>
    </p:spTree>
    <p:extLst>
      <p:ext uri="{BB962C8B-B14F-4D97-AF65-F5344CB8AC3E}">
        <p14:creationId xmlns:p14="http://schemas.microsoft.com/office/powerpoint/2010/main" val="415435055"/>
      </p:ext>
    </p:extLst>
  </p:cSld>
  <p:clrMapOvr>
    <a:masterClrMapping/>
  </p:clrMapOvr>
  <p:transition>
    <p:fade/>
  </p:transition>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C6C8BB2-1958-4322-AE5F-7D2152C3560F}"/>
              </a:ext>
            </a:extLst>
          </p:cNvPr>
          <p:cNvPicPr>
            <a:picLocks noChangeAspect="1"/>
          </p:cNvPicPr>
          <p:nvPr/>
        </p:nvPicPr>
        <p:blipFill>
          <a:blip r:embed="rId3"/>
          <a:stretch>
            <a:fillRect/>
          </a:stretch>
        </p:blipFill>
        <p:spPr>
          <a:xfrm>
            <a:off x="1003361" y="3878346"/>
            <a:ext cx="6582359" cy="2515146"/>
          </a:xfrm>
          <a:prstGeom prst="rect">
            <a:avLst/>
          </a:prstGeom>
        </p:spPr>
      </p:pic>
      <p:sp>
        <p:nvSpPr>
          <p:cNvPr id="2" name="Title 1"/>
          <p:cNvSpPr>
            <a:spLocks noGrp="1"/>
          </p:cNvSpPr>
          <p:nvPr>
            <p:ph type="title"/>
          </p:nvPr>
        </p:nvSpPr>
        <p:spPr>
          <a:xfrm>
            <a:off x="169964" y="1147419"/>
            <a:ext cx="11655840" cy="524527"/>
          </a:xfrm>
        </p:spPr>
        <p:txBody>
          <a:bodyPr vert="horz" wrap="square" lIns="146304" tIns="91440" rIns="146304" bIns="91440" rtlCol="0" anchor="t">
            <a:noAutofit/>
          </a:bodyPr>
          <a:lstStyle/>
          <a:p>
            <a:r>
              <a:rPr lang="en-US" sz="2800" b="1" dirty="0">
                <a:latin typeface="+mn-lt"/>
              </a:rPr>
              <a:t>RELATED Function Example</a:t>
            </a: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DAX Foundations</a:t>
            </a:r>
          </a:p>
        </p:txBody>
      </p:sp>
      <p:pic>
        <p:nvPicPr>
          <p:cNvPr id="8" name="Picture 7"/>
          <p:cNvPicPr>
            <a:picLocks noChangeAspect="1"/>
          </p:cNvPicPr>
          <p:nvPr/>
        </p:nvPicPr>
        <p:blipFill>
          <a:blip r:embed="rId4"/>
          <a:stretch>
            <a:fillRect/>
          </a:stretch>
        </p:blipFill>
        <p:spPr>
          <a:xfrm>
            <a:off x="10785404" y="144034"/>
            <a:ext cx="1310624" cy="406167"/>
          </a:xfrm>
          <a:prstGeom prst="rect">
            <a:avLst/>
          </a:prstGeom>
        </p:spPr>
      </p:pic>
      <p:sp>
        <p:nvSpPr>
          <p:cNvPr id="11" name="Rectangle 10"/>
          <p:cNvSpPr/>
          <p:nvPr/>
        </p:nvSpPr>
        <p:spPr>
          <a:xfrm>
            <a:off x="355042" y="1844713"/>
            <a:ext cx="11470762" cy="1486561"/>
          </a:xfrm>
          <a:prstGeom prst="rect">
            <a:avLst/>
          </a:prstGeom>
        </p:spPr>
        <p:txBody>
          <a:bodyPr wrap="square">
            <a:spAutoFit/>
          </a:bodyPr>
          <a:lstStyle/>
          <a:p>
            <a:pPr>
              <a:lnSpc>
                <a:spcPct val="90000"/>
              </a:lnSpc>
              <a:spcAft>
                <a:spcPts val="600"/>
              </a:spcAft>
            </a:pPr>
            <a:endParaRPr lang="en-US" dirty="0">
              <a:gradFill>
                <a:gsLst>
                  <a:gs pos="2917">
                    <a:schemeClr val="tx1"/>
                  </a:gs>
                  <a:gs pos="30000">
                    <a:schemeClr val="tx1"/>
                  </a:gs>
                </a:gsLst>
                <a:lin ang="5400000" scaled="0"/>
              </a:gradFill>
            </a:endParaRPr>
          </a:p>
          <a:p>
            <a:pPr marL="285750" indent="-28575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You </a:t>
            </a:r>
            <a:r>
              <a:rPr lang="en-US" sz="2400" i="1" dirty="0">
                <a:gradFill>
                  <a:gsLst>
                    <a:gs pos="2917">
                      <a:schemeClr val="tx1"/>
                    </a:gs>
                    <a:gs pos="30000">
                      <a:schemeClr val="tx1"/>
                    </a:gs>
                  </a:gsLst>
                  <a:lin ang="5400000" scaled="0"/>
                </a:gradFill>
              </a:rPr>
              <a:t>could</a:t>
            </a:r>
            <a:r>
              <a:rPr lang="en-US" sz="2400" dirty="0">
                <a:gradFill>
                  <a:gsLst>
                    <a:gs pos="2917">
                      <a:schemeClr val="tx1"/>
                    </a:gs>
                    <a:gs pos="30000">
                      <a:schemeClr val="tx1"/>
                    </a:gs>
                  </a:gsLst>
                  <a:lin ang="5400000" scaled="0"/>
                </a:gradFill>
              </a:rPr>
              <a:t> follow a chain of relationship from Many side to 1 side using RELATED</a:t>
            </a:r>
          </a:p>
          <a:p>
            <a:pPr marL="285750" indent="-28575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a:p>
            <a:pPr>
              <a:lnSpc>
                <a:spcPct val="90000"/>
              </a:lnSpc>
              <a:spcAft>
                <a:spcPts val="600"/>
              </a:spcAft>
            </a:pPr>
            <a:r>
              <a:rPr lang="en-US" b="1" dirty="0">
                <a:solidFill>
                  <a:srgbClr val="00B0F0"/>
                </a:solidFill>
              </a:rPr>
              <a:t>Sales [City State]= RELATED(GeographyDim[City]) &amp; “, ” &amp; RELATED(GeographyDim[State])</a:t>
            </a:r>
          </a:p>
        </p:txBody>
      </p:sp>
      <p:sp>
        <p:nvSpPr>
          <p:cNvPr id="13" name="Curved Left Arrow 12"/>
          <p:cNvSpPr/>
          <p:nvPr/>
        </p:nvSpPr>
        <p:spPr bwMode="auto">
          <a:xfrm rot="5400000" flipH="1">
            <a:off x="5152881" y="3642482"/>
            <a:ext cx="522780" cy="1167225"/>
          </a:xfrm>
          <a:prstGeom prst="curvedLeftArrow">
            <a:avLst/>
          </a:prstGeom>
          <a:noFill/>
          <a:ln w="57150">
            <a:solidFill>
              <a:srgbClr val="FFC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4" name="Curved Left Arrow 13"/>
          <p:cNvSpPr/>
          <p:nvPr/>
        </p:nvSpPr>
        <p:spPr bwMode="auto">
          <a:xfrm rot="5400000" flipH="1">
            <a:off x="2932690" y="3291226"/>
            <a:ext cx="450750" cy="1459649"/>
          </a:xfrm>
          <a:prstGeom prst="curvedLeftArrow">
            <a:avLst/>
          </a:prstGeom>
          <a:noFill/>
          <a:ln w="57150">
            <a:solidFill>
              <a:srgbClr val="FFC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269102874"/>
      </p:ext>
    </p:extLst>
  </p:cSld>
  <p:clrMapOvr>
    <a:masterClrMapping/>
  </p:clrMapOvr>
  <p:transition>
    <p:fade/>
  </p:transition>
</p:sld>
</file>

<file path=ppt/slides/slide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67500" y="1148156"/>
            <a:ext cx="11655840" cy="524527"/>
          </a:xfrm>
        </p:spPr>
        <p:txBody>
          <a:bodyPr vert="horz" wrap="square" lIns="146304" tIns="91440" rIns="146304" bIns="91440" rtlCol="0" anchor="t">
            <a:noAutofit/>
          </a:bodyPr>
          <a:lstStyle/>
          <a:p>
            <a:r>
              <a:rPr lang="en-US" sz="2800" b="1" dirty="0">
                <a:latin typeface="+mn-lt"/>
              </a:rPr>
              <a:t>When is a Calculated Column Evaluated?</a:t>
            </a: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DAX Foundations</a:t>
            </a:r>
          </a:p>
        </p:txBody>
      </p:sp>
      <p:pic>
        <p:nvPicPr>
          <p:cNvPr id="8" name="Picture 7"/>
          <p:cNvPicPr>
            <a:picLocks noChangeAspect="1"/>
          </p:cNvPicPr>
          <p:nvPr/>
        </p:nvPicPr>
        <p:blipFill>
          <a:blip r:embed="rId3"/>
          <a:stretch>
            <a:fillRect/>
          </a:stretch>
        </p:blipFill>
        <p:spPr>
          <a:xfrm>
            <a:off x="10785404" y="144034"/>
            <a:ext cx="1310624" cy="406167"/>
          </a:xfrm>
          <a:prstGeom prst="rect">
            <a:avLst/>
          </a:prstGeom>
        </p:spPr>
      </p:pic>
      <p:sp>
        <p:nvSpPr>
          <p:cNvPr id="4" name="Rectangle 3"/>
          <p:cNvSpPr/>
          <p:nvPr/>
        </p:nvSpPr>
        <p:spPr bwMode="auto">
          <a:xfrm>
            <a:off x="520120" y="2705100"/>
            <a:ext cx="2248480" cy="208280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“Get Data” Phase</a:t>
            </a:r>
          </a:p>
        </p:txBody>
      </p:sp>
      <p:sp>
        <p:nvSpPr>
          <p:cNvPr id="5" name="TextBox 4"/>
          <p:cNvSpPr txBox="1"/>
          <p:nvPr/>
        </p:nvSpPr>
        <p:spPr>
          <a:xfrm>
            <a:off x="520120" y="5024473"/>
            <a:ext cx="2248480" cy="849463"/>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Create Query in “M”</a:t>
            </a:r>
          </a:p>
        </p:txBody>
      </p:sp>
      <p:sp>
        <p:nvSpPr>
          <p:cNvPr id="10" name="Rectangle 9"/>
          <p:cNvSpPr/>
          <p:nvPr/>
        </p:nvSpPr>
        <p:spPr bwMode="auto">
          <a:xfrm>
            <a:off x="3479800" y="2705100"/>
            <a:ext cx="2248480" cy="208280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Model Creation Phase</a:t>
            </a:r>
          </a:p>
        </p:txBody>
      </p:sp>
      <p:sp>
        <p:nvSpPr>
          <p:cNvPr id="12" name="TextBox 11"/>
          <p:cNvSpPr txBox="1"/>
          <p:nvPr/>
        </p:nvSpPr>
        <p:spPr>
          <a:xfrm>
            <a:off x="6502110" y="5016498"/>
            <a:ext cx="2194505" cy="1757404"/>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Add calc. columns, Measures</a:t>
            </a:r>
          </a:p>
          <a:p>
            <a:pPr marL="342900"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Add missing relationships</a:t>
            </a:r>
          </a:p>
        </p:txBody>
      </p:sp>
      <p:sp>
        <p:nvSpPr>
          <p:cNvPr id="13" name="Rectangle 12"/>
          <p:cNvSpPr/>
          <p:nvPr/>
        </p:nvSpPr>
        <p:spPr bwMode="auto">
          <a:xfrm>
            <a:off x="6451020" y="2705100"/>
            <a:ext cx="2248480" cy="2082800"/>
          </a:xfrm>
          <a:prstGeom prst="rect">
            <a:avLst/>
          </a:prstGeom>
          <a:solidFill>
            <a:srgbClr val="F2C81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Model </a:t>
            </a: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Enhancement</a:t>
            </a: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Phase</a:t>
            </a:r>
          </a:p>
        </p:txBody>
      </p:sp>
      <p:sp>
        <p:nvSpPr>
          <p:cNvPr id="14" name="Rectangle 13"/>
          <p:cNvSpPr/>
          <p:nvPr/>
        </p:nvSpPr>
        <p:spPr bwMode="auto">
          <a:xfrm>
            <a:off x="9413585" y="2705100"/>
            <a:ext cx="2248480" cy="208280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Visual</a:t>
            </a: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Building Phase</a:t>
            </a:r>
          </a:p>
        </p:txBody>
      </p:sp>
      <p:sp>
        <p:nvSpPr>
          <p:cNvPr id="15" name="TextBox 14"/>
          <p:cNvSpPr txBox="1"/>
          <p:nvPr/>
        </p:nvSpPr>
        <p:spPr>
          <a:xfrm>
            <a:off x="3327255" y="5016498"/>
            <a:ext cx="2406795" cy="1203406"/>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Compress data</a:t>
            </a:r>
          </a:p>
          <a:p>
            <a:pPr marL="342900"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Auto detect relationships</a:t>
            </a:r>
          </a:p>
        </p:txBody>
      </p:sp>
      <p:sp>
        <p:nvSpPr>
          <p:cNvPr id="16" name="TextBox 15"/>
          <p:cNvSpPr txBox="1"/>
          <p:nvPr/>
        </p:nvSpPr>
        <p:spPr>
          <a:xfrm>
            <a:off x="9391215" y="4991099"/>
            <a:ext cx="2146300" cy="1403461"/>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Evaluate Measures and build each visual</a:t>
            </a:r>
          </a:p>
        </p:txBody>
      </p:sp>
      <p:sp>
        <p:nvSpPr>
          <p:cNvPr id="9" name="Right Arrow 8"/>
          <p:cNvSpPr/>
          <p:nvPr/>
        </p:nvSpPr>
        <p:spPr bwMode="auto">
          <a:xfrm>
            <a:off x="2768600" y="3479800"/>
            <a:ext cx="716970" cy="53340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7" name="Right Arrow 16"/>
          <p:cNvSpPr/>
          <p:nvPr/>
        </p:nvSpPr>
        <p:spPr bwMode="auto">
          <a:xfrm>
            <a:off x="5736935" y="3495578"/>
            <a:ext cx="716970" cy="53340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8" name="Right Arrow 17"/>
          <p:cNvSpPr/>
          <p:nvPr/>
        </p:nvSpPr>
        <p:spPr bwMode="auto">
          <a:xfrm>
            <a:off x="8696615" y="3479800"/>
            <a:ext cx="716970" cy="53340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267200088"/>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1_STB Conversations 2013">
  <a:themeElements>
    <a:clrScheme name="STB 2013 colors">
      <a:dk1>
        <a:srgbClr val="000000"/>
      </a:dk1>
      <a:lt1>
        <a:srgbClr val="FFFFFF"/>
      </a:lt1>
      <a:dk2>
        <a:srgbClr val="505050"/>
      </a:dk2>
      <a:lt2>
        <a:srgbClr val="D2D2D2"/>
      </a:lt2>
      <a:accent1>
        <a:srgbClr val="0072C6"/>
      </a:accent1>
      <a:accent2>
        <a:srgbClr val="008272"/>
      </a:accent2>
      <a:accent3>
        <a:srgbClr val="68217A"/>
      </a:accent3>
      <a:accent4>
        <a:srgbClr val="DC3C00"/>
      </a:accent4>
      <a:accent5>
        <a:srgbClr val="FF8C00"/>
      </a:accent5>
      <a:accent6>
        <a:srgbClr val="00BCF2"/>
      </a:accent6>
      <a:hlink>
        <a:srgbClr val="505050"/>
      </a:hlink>
      <a:folHlink>
        <a:srgbClr val="505050"/>
      </a:folHlink>
    </a:clrScheme>
    <a:fontScheme name="STB-2013-SegoeUI">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4"/>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000" b="1" dirty="0" smtClean="0">
            <a:solidFill>
              <a:schemeClr val="bg1"/>
            </a:solidFill>
            <a:latin typeface="+mj-lt"/>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noAutofit/>
      </a:bodyPr>
      <a:lstStyle>
        <a:defPPr>
          <a:lnSpc>
            <a:spcPct val="90000"/>
          </a:lnSpc>
          <a:spcAft>
            <a:spcPts val="600"/>
          </a:spcAft>
          <a:defRPr sz="2400" smtClean="0">
            <a:gradFill>
              <a:gsLst>
                <a:gs pos="2917">
                  <a:schemeClr val="tx1"/>
                </a:gs>
                <a:gs pos="30000">
                  <a:schemeClr val="tx1"/>
                </a:gs>
              </a:gsLst>
              <a:lin ang="5400000" scaled="0"/>
            </a:gradFill>
          </a:defRPr>
        </a:defPPr>
      </a:lstStyle>
    </a:txDef>
  </a:objectDefaults>
  <a:extraClrSchemeLst/>
</a:theme>
</file>

<file path=ppt/theme/theme10.xml><?xml version="1.0" encoding="utf-8"?>
<a:theme xmlns:a="http://schemas.openxmlformats.org/drawingml/2006/main" name="PowerBI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SegProLight">
      <a:majorFont>
        <a:latin typeface="Segoe Pro"/>
        <a:ea typeface=""/>
        <a:cs typeface=""/>
      </a:majorFont>
      <a:minorFont>
        <a:latin typeface="Segoe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F2C812"/>
        </a:solidFill>
        <a:ln>
          <a:noFill/>
        </a:ln>
      </a:spPr>
      <a:bodyPr rtlCol="0" anchor="ctr"/>
      <a:lstStyle>
        <a:defPPr algn="ctr" defTabSz="914225">
          <a:defRPr>
            <a:solidFill>
              <a:prstClr val="white"/>
            </a:solidFill>
            <a:latin typeface="Segoe UI" panose="020B0502040204020203" pitchFamily="34" charset="0"/>
            <a:cs typeface="Segoe UI" panose="020B0502040204020203" pitchFamily="34" charset="0"/>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PowerBITheme" id="{B22A1A12-71E6-42E7-8800-80CC36ADC12D}" vid="{F72D77E5-0099-4B92-B93F-03D5FFC583F3}"/>
    </a:ext>
  </a:ext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LIGHT COLOR TEMPLATE">
  <a:themeElements>
    <a:clrScheme name="Custom 19">
      <a:dk1>
        <a:srgbClr val="505050"/>
      </a:dk1>
      <a:lt1>
        <a:srgbClr val="FFFFFF"/>
      </a:lt1>
      <a:dk2>
        <a:srgbClr val="0078D7"/>
      </a:dk2>
      <a:lt2>
        <a:srgbClr val="EAEAEA"/>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LIGHT_Oct_2014.potx" id="{01585BF9-DAFB-4D05-AB61-D5E973BF12D0}" vid="{F7B22F6B-F826-443B-8C90-7F7D36D644D5}"/>
    </a:ext>
  </a:extLst>
</a:theme>
</file>

<file path=ppt/theme/theme3.xml><?xml version="1.0" encoding="utf-8"?>
<a:theme xmlns:a="http://schemas.openxmlformats.org/drawingml/2006/main" name="SSAS Tabular vs Multidimensional">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2_LIGHT COLOR TEMPLAT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LIGHT_Oct_2014.potx" id="{01585BF9-DAFB-4D05-AB61-D5E973BF12D0}" vid="{F7B22F6B-F826-443B-8C90-7F7D36D644D5}"/>
    </a:ext>
  </a:extLst>
</a:theme>
</file>

<file path=ppt/theme/theme5.xml><?xml version="1.0" encoding="utf-8"?>
<a:theme xmlns:a="http://schemas.openxmlformats.org/drawingml/2006/main" name="2_STB Conversations 2013">
  <a:themeElements>
    <a:clrScheme name="STB 2013 colors">
      <a:dk1>
        <a:srgbClr val="000000"/>
      </a:dk1>
      <a:lt1>
        <a:srgbClr val="FFFFFF"/>
      </a:lt1>
      <a:dk2>
        <a:srgbClr val="505050"/>
      </a:dk2>
      <a:lt2>
        <a:srgbClr val="D2D2D2"/>
      </a:lt2>
      <a:accent1>
        <a:srgbClr val="0072C6"/>
      </a:accent1>
      <a:accent2>
        <a:srgbClr val="008272"/>
      </a:accent2>
      <a:accent3>
        <a:srgbClr val="68217A"/>
      </a:accent3>
      <a:accent4>
        <a:srgbClr val="DC3C00"/>
      </a:accent4>
      <a:accent5>
        <a:srgbClr val="FF8C00"/>
      </a:accent5>
      <a:accent6>
        <a:srgbClr val="00BCF2"/>
      </a:accent6>
      <a:hlink>
        <a:srgbClr val="505050"/>
      </a:hlink>
      <a:folHlink>
        <a:srgbClr val="505050"/>
      </a:folHlink>
    </a:clrScheme>
    <a:fontScheme name="STB-2013-SegoeUI">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4"/>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000" b="1" dirty="0" smtClean="0">
            <a:solidFill>
              <a:schemeClr val="bg1"/>
            </a:solidFill>
            <a:latin typeface="+mj-lt"/>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noAutofit/>
      </a:bodyPr>
      <a:lstStyle>
        <a:defPPr>
          <a:lnSpc>
            <a:spcPct val="90000"/>
          </a:lnSpc>
          <a:spcAft>
            <a:spcPts val="600"/>
          </a:spcAft>
          <a:defRPr sz="2400" smtClean="0">
            <a:gradFill>
              <a:gsLst>
                <a:gs pos="2917">
                  <a:schemeClr val="tx1"/>
                </a:gs>
                <a:gs pos="30000">
                  <a:schemeClr val="tx1"/>
                </a:gs>
              </a:gsLst>
              <a:lin ang="5400000" scaled="0"/>
            </a:gradFill>
          </a:defRPr>
        </a:defPPr>
      </a:lstStyle>
    </a:txDef>
  </a:objectDefaults>
  <a:extraClrSchemeLst/>
</a:theme>
</file>

<file path=ppt/theme/theme6.xml><?xml version="1.0" encoding="utf-8"?>
<a:theme xmlns:a="http://schemas.openxmlformats.org/drawingml/2006/main" name="3_LIGHT COLOR TEMPLAT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LIGHT_Oct_2014.potx" id="{01585BF9-DAFB-4D05-AB61-D5E973BF12D0}" vid="{F7B22F6B-F826-443B-8C90-7F7D36D644D5}"/>
    </a:ext>
  </a:extLst>
</a:theme>
</file>

<file path=ppt/theme/theme7.xml><?xml version="1.0" encoding="utf-8"?>
<a:theme xmlns:a="http://schemas.openxmlformats.org/drawingml/2006/main" name="PUGupdate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Segoe UI">
      <a:majorFont>
        <a:latin typeface="segoe ui black"/>
        <a:ea typeface=""/>
        <a:cs typeface=""/>
      </a:majorFont>
      <a:minorFont>
        <a:latin typeface="segoe ui semi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UGupdatetheme" id="{3AEA4EF3-C79E-4C54-94E3-44E62C9240BA}" vid="{F13DE4B1-BBF2-4AAC-BEE6-1663E0B6BA97}"/>
    </a:ext>
  </a:extLst>
</a:theme>
</file>

<file path=ppt/theme/theme8.xml><?xml version="1.0" encoding="utf-8"?>
<a:theme xmlns:a="http://schemas.openxmlformats.org/drawingml/2006/main" name="1_PUG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UGtheme" id="{C0D6401A-E8A6-494B-B76E-2B62B19DF9D3}" vid="{95B143D6-4A66-4CE7-9C0D-265EC2643D57}"/>
    </a:ext>
  </a:extLst>
</a:theme>
</file>

<file path=ppt/theme/theme9.xml><?xml version="1.0" encoding="utf-8"?>
<a:theme xmlns:a="http://schemas.openxmlformats.org/drawingml/2006/main" name="PBI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SegProLight">
      <a:majorFont>
        <a:latin typeface="Segoe Pro"/>
        <a:ea typeface=""/>
        <a:cs typeface=""/>
      </a:majorFont>
      <a:minorFont>
        <a:latin typeface="Segoe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F2C812"/>
        </a:solidFill>
        <a:ln>
          <a:noFill/>
        </a:ln>
      </a:spPr>
      <a:bodyPr rtlCol="0" anchor="ctr"/>
      <a:lstStyle>
        <a:defPPr algn="ctr" defTabSz="914225">
          <a:defRPr>
            <a:solidFill>
              <a:prstClr val="white"/>
            </a:solidFill>
            <a:latin typeface="Segoe UI" panose="020B0502040204020203" pitchFamily="34" charset="0"/>
            <a:cs typeface="Segoe UI" panose="020B0502040204020203" pitchFamily="34" charset="0"/>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PBItheme" id="{C4034EC0-33EC-4C02-9DBB-2F91494C6224}" vid="{F344C90E-5D99-47CB-8BB3-D839E70086CE}"/>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68459D5ECADC6544AFE0C0850375E9BA" ma:contentTypeVersion="0" ma:contentTypeDescription="Create a new document." ma:contentTypeScope="" ma:versionID="9792f667bec156f280b25fbe360c03a2">
  <xsd:schema xmlns:xsd="http://www.w3.org/2001/XMLSchema" xmlns:xs="http://www.w3.org/2001/XMLSchema" xmlns:p="http://schemas.microsoft.com/office/2006/metadata/properties" targetNamespace="http://schemas.microsoft.com/office/2006/metadata/properties" ma:root="true" ma:fieldsID="1b05d82d297216baf5b26c55225140df">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43F0509-9197-4F66-BE77-8B1847B37DE2}">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ACB9C277-C7D3-4B46-B5F5-1BC5F4C79224}">
  <ds:schemaRefs>
    <ds:schemaRef ds:uri="http://schemas.microsoft.com/sharepoint/v3/contenttype/forms"/>
  </ds:schemaRefs>
</ds:datastoreItem>
</file>

<file path=customXml/itemProps3.xml><?xml version="1.0" encoding="utf-8"?>
<ds:datastoreItem xmlns:ds="http://schemas.openxmlformats.org/officeDocument/2006/customXml" ds:itemID="{0F61CC38-E655-4868-BF02-35A29232746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Cloud BI Architectures</Template>
  <TotalTime>0</TotalTime>
  <Words>5748</Words>
  <Application>Microsoft Office PowerPoint</Application>
  <PresentationFormat>Widescreen</PresentationFormat>
  <Paragraphs>952</Paragraphs>
  <Slides>107</Slides>
  <Notes>81</Notes>
  <HiddenSlides>37</HiddenSlides>
  <MMClips>0</MMClips>
  <ScaleCrop>false</ScaleCrop>
  <HeadingPairs>
    <vt:vector size="8" baseType="variant">
      <vt:variant>
        <vt:lpstr>Fonts Used</vt:lpstr>
      </vt:variant>
      <vt:variant>
        <vt:i4>18</vt:i4>
      </vt:variant>
      <vt:variant>
        <vt:lpstr>Theme</vt:lpstr>
      </vt:variant>
      <vt:variant>
        <vt:i4>10</vt:i4>
      </vt:variant>
      <vt:variant>
        <vt:lpstr>Embedded OLE Servers</vt:lpstr>
      </vt:variant>
      <vt:variant>
        <vt:i4>1</vt:i4>
      </vt:variant>
      <vt:variant>
        <vt:lpstr>Slide Titles</vt:lpstr>
      </vt:variant>
      <vt:variant>
        <vt:i4>107</vt:i4>
      </vt:variant>
    </vt:vector>
  </HeadingPairs>
  <TitlesOfParts>
    <vt:vector size="136" baseType="lpstr">
      <vt:lpstr>ＭＳ Ｐゴシック</vt:lpstr>
      <vt:lpstr>Arial</vt:lpstr>
      <vt:lpstr>Calibri</vt:lpstr>
      <vt:lpstr>Calibri Light</vt:lpstr>
      <vt:lpstr>Consolas</vt:lpstr>
      <vt:lpstr>Courier New</vt:lpstr>
      <vt:lpstr>Segoe Pro</vt:lpstr>
      <vt:lpstr>Segoe Pro Display</vt:lpstr>
      <vt:lpstr>Segoe Pro Display Light</vt:lpstr>
      <vt:lpstr>Segoe Pro Light</vt:lpstr>
      <vt:lpstr>Segoe Semibold</vt:lpstr>
      <vt:lpstr>Segoe UI</vt:lpstr>
      <vt:lpstr>segoe ui black</vt:lpstr>
      <vt:lpstr>Segoe UI Light</vt:lpstr>
      <vt:lpstr>Segoe UI Semibold</vt:lpstr>
      <vt:lpstr>Segoe UI Semibold</vt:lpstr>
      <vt:lpstr>Times New Roman</vt:lpstr>
      <vt:lpstr>Wingdings</vt:lpstr>
      <vt:lpstr>1_STB Conversations 2013</vt:lpstr>
      <vt:lpstr>1_LIGHT COLOR TEMPLATE</vt:lpstr>
      <vt:lpstr>SSAS Tabular vs Multidimensional</vt:lpstr>
      <vt:lpstr>2_LIGHT COLOR TEMPLATE</vt:lpstr>
      <vt:lpstr>2_STB Conversations 2013</vt:lpstr>
      <vt:lpstr>3_LIGHT COLOR TEMPLATE</vt:lpstr>
      <vt:lpstr>PUGupdatetheme</vt:lpstr>
      <vt:lpstr>1_PUGtheme</vt:lpstr>
      <vt:lpstr>PBItheme</vt:lpstr>
      <vt:lpstr>PowerBITheme</vt:lpstr>
      <vt:lpstr>think-cell Slide</vt:lpstr>
      <vt:lpstr>PowerPoint Presentation</vt:lpstr>
      <vt:lpstr>PowerPoint Presentation</vt:lpstr>
      <vt:lpstr>PowerPoint Presentation</vt:lpstr>
      <vt:lpstr>PowerPoint Presentation</vt:lpstr>
      <vt:lpstr>PowerPoint Presentation</vt:lpstr>
      <vt:lpstr>Recap &amp; DAX Concepts  Module 4a</vt:lpstr>
      <vt:lpstr>Module 4a - DAX Evaluation Contexts</vt:lpstr>
      <vt:lpstr>Module 4a – DAX Evaluation Contexts</vt:lpstr>
      <vt:lpstr>DAX Function Types</vt:lpstr>
      <vt:lpstr>PATH to DAX Expertise</vt:lpstr>
      <vt:lpstr>Here is how you do it with CALCULATE</vt:lpstr>
      <vt:lpstr>PowerPoint Presentation</vt:lpstr>
      <vt:lpstr>PowerPoint Presentation</vt:lpstr>
      <vt:lpstr>PowerPoint Presentation</vt:lpstr>
      <vt:lpstr>Module 05: Fantastic Functions &amp; Where to Find Them</vt:lpstr>
      <vt:lpstr>Module 05 – Popular DAX Expressions</vt:lpstr>
      <vt:lpstr>PowerPoint Presentation</vt:lpstr>
      <vt:lpstr>Module 05 – Popular DAX Expressions</vt:lpstr>
      <vt:lpstr>Module 05 – Popular DAX Expressions</vt:lpstr>
      <vt:lpstr>PowerPoint Presentation</vt:lpstr>
      <vt:lpstr>Module 05a – The Basics</vt:lpstr>
      <vt:lpstr>Module 05a – The Basics</vt:lpstr>
      <vt:lpstr>Module 05a – The Basics</vt:lpstr>
      <vt:lpstr>Module 05a – The Basics</vt:lpstr>
      <vt:lpstr>Module 05a – The Basics</vt:lpstr>
      <vt:lpstr>Module 05a – The Basics</vt:lpstr>
      <vt:lpstr>Module 05a – The Basics – Commons Measures</vt:lpstr>
      <vt:lpstr>Module 05a – The Basics – Commons Measures</vt:lpstr>
      <vt:lpstr>Module 05a – The Basics – Commons Measures</vt:lpstr>
      <vt:lpstr>Module 05a – The Basics – Commons Measures</vt:lpstr>
      <vt:lpstr>Module 05a – The Basics – Commons Measures</vt:lpstr>
      <vt:lpstr>Module 05a – The Basics – Commons Measures</vt:lpstr>
      <vt:lpstr>Module 05a – The Basics – Commons Measures</vt:lpstr>
      <vt:lpstr>Module 05a – The Basics – Commons Columns</vt:lpstr>
      <vt:lpstr>Module 05a – The Basics – Commons Columns</vt:lpstr>
      <vt:lpstr>Module 05a – The Basics – Commons Columns</vt:lpstr>
      <vt:lpstr>Module 05a – The Basics – Commons Columns</vt:lpstr>
      <vt:lpstr>Module 05a – The Basics – Commons Columns</vt:lpstr>
      <vt:lpstr>PowerPoint Presentation</vt:lpstr>
      <vt:lpstr>PowerPoint Presentation</vt:lpstr>
      <vt:lpstr>Module 05b – The Super Stars</vt:lpstr>
      <vt:lpstr>Module 05b – The Super Stars</vt:lpstr>
      <vt:lpstr>Module 05b – The Super Stars</vt:lpstr>
      <vt:lpstr>Module 05b – The Super Stars Measures</vt:lpstr>
      <vt:lpstr>Module 05b – The Super Stars Measures</vt:lpstr>
      <vt:lpstr>Module 05b – The Super Stars Measures</vt:lpstr>
      <vt:lpstr>Module 05b – The Super Stars Measures</vt:lpstr>
      <vt:lpstr>Module 05b – The Super Stars Measures</vt:lpstr>
      <vt:lpstr>Module 05b – The Super Stars Measures</vt:lpstr>
      <vt:lpstr>Module 05b – The Super Stars Tabular</vt:lpstr>
      <vt:lpstr>Module 05b – The Super Stars Tabular</vt:lpstr>
      <vt:lpstr>Module 05b – The Super Stars Tabular</vt:lpstr>
      <vt:lpstr>Module 05b – The Super Stars Tabular</vt:lpstr>
      <vt:lpstr>Module 05b – The Super Stars Tabular</vt:lpstr>
      <vt:lpstr>PowerPoint Presentation</vt:lpstr>
      <vt:lpstr>PowerPoint Presentation</vt:lpstr>
      <vt:lpstr>Module 05c – Date &amp; Time Intelligence</vt:lpstr>
      <vt:lpstr>Module 05c – Date &amp; Time Intelligence</vt:lpstr>
      <vt:lpstr>Module 05c – Date and Time Measures</vt:lpstr>
      <vt:lpstr>Module 05c – Date and Time Measures</vt:lpstr>
      <vt:lpstr>Module 05c – Date and Time Measures</vt:lpstr>
      <vt:lpstr>Module 05c – Date and Time Measures</vt:lpstr>
      <vt:lpstr>Module 05c – Time Intelligence Measures</vt:lpstr>
      <vt:lpstr>Module 05c – Time Intelligence Measures</vt:lpstr>
      <vt:lpstr>Module 05c – Time Intelligence Measures</vt:lpstr>
      <vt:lpstr>Module 05c – Time Intelligence Measures</vt:lpstr>
      <vt:lpstr>Module 05c – Time Intelligence Measures</vt:lpstr>
      <vt:lpstr>Module 05c – Time Intelligence Measures</vt:lpstr>
      <vt:lpstr>Module 05c – Time Intelligence Measures</vt:lpstr>
      <vt:lpstr>Module 05c – Time Intelligence Measures</vt:lpstr>
      <vt:lpstr>Module 05c – Time Intelligence Measures</vt:lpstr>
      <vt:lpstr>Module 05c – Examples</vt:lpstr>
      <vt:lpstr>PowerPoint Presentation</vt:lpstr>
      <vt:lpstr>PowerPoint Presentation</vt:lpstr>
      <vt:lpstr>PowerPoint Presentation</vt:lpstr>
      <vt:lpstr>Before we get to Time Intelligence - Let us apply all of the DAX techniques </vt:lpstr>
      <vt:lpstr>Before we get to Time Intelligence - Let us apply all of the DAX techniques </vt:lpstr>
      <vt:lpstr>Let us apply all of the data modeling techniques </vt:lpstr>
      <vt:lpstr>Let us apply all of the data modeling techniques </vt:lpstr>
      <vt:lpstr>Let us apply all of data modeling techniques </vt:lpstr>
      <vt:lpstr>Let us apply all of the data modeling techniques </vt:lpstr>
      <vt:lpstr>Introducing Time Intelligence – There is an App for that!!</vt:lpstr>
      <vt:lpstr>Month Over Month</vt:lpstr>
      <vt:lpstr>Monthly Active Users</vt:lpstr>
      <vt:lpstr>Other Time Intelligence Functions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is a Calculated Column?</vt:lpstr>
      <vt:lpstr>Calculated Column in DAX vs Custom Column in “Query Editor”</vt:lpstr>
      <vt:lpstr>Calculated Column – Accessing columns from other Tables in model</vt:lpstr>
      <vt:lpstr>Row Context and Multiple Tables – RELATED Function</vt:lpstr>
      <vt:lpstr>RELATED Function Example</vt:lpstr>
      <vt:lpstr>When is a Calculated Column Evaluated?</vt:lpstr>
      <vt:lpstr>Best Practices with DAX Calculated Columns</vt:lpstr>
      <vt:lpstr>PowerPoint Presentation</vt:lpstr>
      <vt:lpstr>Calculated Measures</vt:lpstr>
      <vt:lpstr>Why are Default Summarizations useful?</vt:lpstr>
      <vt:lpstr>What is a Measure?</vt:lpstr>
      <vt:lpstr>Measure, Use Case 1: Using One Measure in Another</vt:lpstr>
      <vt:lpstr>Measure, Use Case 2: More Complex Calculations</vt:lpstr>
      <vt:lpstr>When is a Measure Evaluated?</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
  <cp:revision>4</cp:revision>
  <dcterms:created xsi:type="dcterms:W3CDTF">2015-04-15T05:50:26Z</dcterms:created>
  <dcterms:modified xsi:type="dcterms:W3CDTF">2018-09-18T20:14:15Z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MyDocuments">
    <vt:bool>true</vt:bool>
  </property>
  <property fmtid="{D5CDD505-2E9C-101B-9397-08002B2CF9AE}" pid="3" name="TaxKeyword">
    <vt:lpwstr/>
  </property>
  <property fmtid="{D5CDD505-2E9C-101B-9397-08002B2CF9AE}" pid="4" name="ContentTypeId">
    <vt:lpwstr>0x01010068459D5ECADC6544AFE0C0850375E9BA</vt:lpwstr>
  </property>
  <property fmtid="{D5CDD505-2E9C-101B-9397-08002B2CF9AE}" pid="5" name="TaxCatchAll">
    <vt:lpwstr/>
  </property>
  <property fmtid="{D5CDD505-2E9C-101B-9397-08002B2CF9AE}" pid="6" name="TaxKeywordTaxHTField">
    <vt:lpwstr/>
  </property>
  <property fmtid="{D5CDD505-2E9C-101B-9397-08002B2CF9AE}" pid="7" name="MSIP_Label_074e257c-5848-4582-9a6f-34a182080e71_Enabled">
    <vt:lpwstr>True</vt:lpwstr>
  </property>
  <property fmtid="{D5CDD505-2E9C-101B-9397-08002B2CF9AE}" pid="8" name="MSIP_Label_074e257c-5848-4582-9a6f-34a182080e71_Ref">
    <vt:lpwstr>https://api.informationprotection.azure.com/api/72f988bf-86f1-41af-91ab-2d7cd011db47</vt:lpwstr>
  </property>
  <property fmtid="{D5CDD505-2E9C-101B-9397-08002B2CF9AE}" pid="9" name="MSIP_Label_074e257c-5848-4582-9a6f-34a182080e71_AssignedBy">
    <vt:lpwstr>v-barran@microsoft.com</vt:lpwstr>
  </property>
  <property fmtid="{D5CDD505-2E9C-101B-9397-08002B2CF9AE}" pid="10" name="MSIP_Label_074e257c-5848-4582-9a6f-34a182080e71_DateCreated">
    <vt:lpwstr>2017-02-07T17:23:28.2033098-08:00</vt:lpwstr>
  </property>
  <property fmtid="{D5CDD505-2E9C-101B-9397-08002B2CF9AE}" pid="11" name="MSIP_Label_074e257c-5848-4582-9a6f-34a182080e71_Name">
    <vt:lpwstr>Confidential</vt:lpwstr>
  </property>
  <property fmtid="{D5CDD505-2E9C-101B-9397-08002B2CF9AE}" pid="12" name="MSIP_Label_074e257c-5848-4582-9a6f-34a182080e71_Extended_MSFT_Method">
    <vt:lpwstr>Manual</vt:lpwstr>
  </property>
  <property fmtid="{D5CDD505-2E9C-101B-9397-08002B2CF9AE}" pid="13" name="MSIP_Label_1a19d03a-48bc-4359-8038-5b5f6d5847c3_Enabled">
    <vt:lpwstr>True</vt:lpwstr>
  </property>
  <property fmtid="{D5CDD505-2E9C-101B-9397-08002B2CF9AE}" pid="14" name="MSIP_Label_1a19d03a-48bc-4359-8038-5b5f6d5847c3_Ref">
    <vt:lpwstr>https://api.informationprotection.azure.com/api/72f988bf-86f1-41af-91ab-2d7cd011db47</vt:lpwstr>
  </property>
  <property fmtid="{D5CDD505-2E9C-101B-9397-08002B2CF9AE}" pid="15" name="MSIP_Label_1a19d03a-48bc-4359-8038-5b5f6d5847c3_AssignedBy">
    <vt:lpwstr>v-barran@microsoft.com</vt:lpwstr>
  </property>
  <property fmtid="{D5CDD505-2E9C-101B-9397-08002B2CF9AE}" pid="16" name="MSIP_Label_1a19d03a-48bc-4359-8038-5b5f6d5847c3_DateCreated">
    <vt:lpwstr>2017-02-07T17:23:28.2043107-08:00</vt:lpwstr>
  </property>
  <property fmtid="{D5CDD505-2E9C-101B-9397-08002B2CF9AE}" pid="17" name="MSIP_Label_1a19d03a-48bc-4359-8038-5b5f6d5847c3_Name">
    <vt:lpwstr>Any User (No Protection)</vt:lpwstr>
  </property>
  <property fmtid="{D5CDD505-2E9C-101B-9397-08002B2CF9AE}" pid="18" name="MSIP_Label_1a19d03a-48bc-4359-8038-5b5f6d5847c3_Extended_MSFT_Method">
    <vt:lpwstr>Manual</vt:lpwstr>
  </property>
  <property fmtid="{D5CDD505-2E9C-101B-9397-08002B2CF9AE}" pid="19" name="MSIP_Label_1a19d03a-48bc-4359-8038-5b5f6d5847c3_Parent">
    <vt:lpwstr>074e257c-5848-4582-9a6f-34a182080e71</vt:lpwstr>
  </property>
  <property fmtid="{D5CDD505-2E9C-101B-9397-08002B2CF9AE}" pid="20" name="Sensitivity">
    <vt:lpwstr>Confidential Any User (No Protection)</vt:lpwstr>
  </property>
  <property fmtid="{D5CDD505-2E9C-101B-9397-08002B2CF9AE}" pid="21" name="Order">
    <vt:r8>108200</vt:r8>
  </property>
  <property fmtid="{D5CDD505-2E9C-101B-9397-08002B2CF9AE}" pid="22" name="xd_Signature">
    <vt:bool>false</vt:bool>
  </property>
  <property fmtid="{D5CDD505-2E9C-101B-9397-08002B2CF9AE}" pid="23" name="xd_ProgID">
    <vt:lpwstr/>
  </property>
  <property fmtid="{D5CDD505-2E9C-101B-9397-08002B2CF9AE}" pid="24" name="TemplateUrl">
    <vt:lpwstr/>
  </property>
</Properties>
</file>